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5143500" cx="9144000"/>
  <p:notesSz cx="6858000" cy="9144000"/>
  <p:embeddedFontLst>
    <p:embeddedFont>
      <p:font typeface="Garamond"/>
      <p:regular r:id="rId54"/>
      <p:bold r:id="rId55"/>
      <p:italic r:id="rId56"/>
      <p:boldItalic r:id="rId57"/>
    </p:embeddedFont>
    <p:embeddedFont>
      <p:font typeface="Arial Narrow"/>
      <p:regular r:id="rId58"/>
      <p:bold r:id="rId59"/>
      <p:italic r:id="rId60"/>
      <p:boldItalic r:id="rId61"/>
    </p:embeddedFont>
    <p:embeddedFont>
      <p:font typeface="Merriweath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Shreya Krishnamoorth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EBD5A2-BDC7-48CA-89F0-18CA4E721A2B}">
  <a:tblStyle styleId="{B0EBD5A2-BDC7-48CA-89F0-18CA4E721A2B}"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AE8"/>
          </a:solidFill>
        </a:fill>
      </a:tcStyle>
    </a:wholeTbl>
    <a:band1H>
      <a:tcTxStyle/>
      <a:tcStyle>
        <a:fill>
          <a:solidFill>
            <a:srgbClr val="D0D2CD"/>
          </a:solidFill>
        </a:fill>
      </a:tcStyle>
    </a:band1H>
    <a:band2H>
      <a:tcTxStyle/>
    </a:band2H>
    <a:band1V>
      <a:tcTxStyle/>
      <a:tcStyle>
        <a:fill>
          <a:solidFill>
            <a:srgbClr val="D0D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erriweather-regular.fntdata"/><Relationship Id="rId61" Type="http://schemas.openxmlformats.org/officeDocument/2006/relationships/font" Target="fonts/ArialNarrow-boldItalic.fntdata"/><Relationship Id="rId20" Type="http://schemas.openxmlformats.org/officeDocument/2006/relationships/slide" Target="slides/slide12.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font" Target="fonts/Merriweather-bold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ArialNarrow-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Garamond-bold.fntdata"/><Relationship Id="rId10" Type="http://schemas.openxmlformats.org/officeDocument/2006/relationships/slide" Target="slides/slide2.xml"/><Relationship Id="rId54" Type="http://schemas.openxmlformats.org/officeDocument/2006/relationships/font" Target="fonts/Garamond-regular.fntdata"/><Relationship Id="rId13" Type="http://schemas.openxmlformats.org/officeDocument/2006/relationships/slide" Target="slides/slide5.xml"/><Relationship Id="rId57" Type="http://schemas.openxmlformats.org/officeDocument/2006/relationships/font" Target="fonts/Garamond-boldItalic.fntdata"/><Relationship Id="rId12" Type="http://schemas.openxmlformats.org/officeDocument/2006/relationships/slide" Target="slides/slide4.xml"/><Relationship Id="rId56" Type="http://schemas.openxmlformats.org/officeDocument/2006/relationships/font" Target="fonts/Garamond-italic.fntdata"/><Relationship Id="rId15" Type="http://schemas.openxmlformats.org/officeDocument/2006/relationships/slide" Target="slides/slide7.xml"/><Relationship Id="rId59" Type="http://schemas.openxmlformats.org/officeDocument/2006/relationships/font" Target="fonts/ArialNarrow-bold.fntdata"/><Relationship Id="rId14" Type="http://schemas.openxmlformats.org/officeDocument/2006/relationships/slide" Target="slides/slide6.xml"/><Relationship Id="rId58" Type="http://schemas.openxmlformats.org/officeDocument/2006/relationships/font" Target="fonts/ArialNarrow-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31T07:30:44.309">
    <p:pos x="436" y="348"/>
    <p:text>Include other user related classes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31T07:30:44.309">
    <p:pos x="436" y="348"/>
    <p:text>Include other user related classes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5-31T07:30:44.309">
    <p:pos x="436" y="348"/>
    <p:text>Include other user related classes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5-31T07:30:44.309">
    <p:pos x="436" y="348"/>
    <p:text>Include other user related classes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5-31T07:30:44.309">
    <p:pos x="436" y="348"/>
    <p:text>Include other user related classes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5-31T09:06:03.562">
    <p:pos x="327" y="1497"/>
    <p:text>To be included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bceda6926_2_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4bceda6926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cf3b6b233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4cf3b6b233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ceda6926_2_1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4bceda6926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bceda6926_2_1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4bceda6926_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bceda6926_2_1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4bceda6926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cf3b6b233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4cf3b6b233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cf3b6b233_0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4cf3b6b233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cf3b6b233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4cf3b6b23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bceda6926_2_1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4bceda6926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bceda6926_2_1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bceda6926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cf3b6b233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4cf3b6b233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bceda6926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4bceda6926_2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4bceda6926_2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cf3b6b233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cf3b6b23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cf3b6b233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4cf3b6b233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cf3b6b233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4cf3b6b233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bceda6926_2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4bceda6926_2_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4bceda6926_2_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cf3b6b233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4cf3b6b233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4cf3b6b233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cf3b6b233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4cf3b6b233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4cf3b6b233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bceda6926_2_1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4bceda6926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bceda6926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4bceda6926_2_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Delete- not there.</a:t>
            </a:r>
            <a:endParaRPr/>
          </a:p>
        </p:txBody>
      </p:sp>
      <p:sp>
        <p:nvSpPr>
          <p:cNvPr id="366" name="Google Shape;366;g24bceda6926_2_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bceda6926_2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4bceda6926_2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bceda6926_2_2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4bceda6926_2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bceda6926_2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4bceda6926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bceda6926_2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4bceda6926_2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cf3b6b2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cf3b6b2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cf3b6b2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cf3b6b2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cf3b6b2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cf3b6b2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4cf3b6b23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4cf3b6b23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cf3b6b2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cf3b6b2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bceda6926_2_2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4bceda6926_2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bceda6926_2_2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4bceda6926_2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38ebbc28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e38ebbc2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38ebbc28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38ebbc28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bceda6926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4bceda6926_2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4bceda6926_2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38ebbc280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e38ebbc28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38ebbc2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38ebbc2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8ebbc2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8ebbc2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e38ebbc28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e38ebbc28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38ebbc58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e38ebbc58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38ebbc5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38ebbc5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bceda6926_2_1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4bceda6926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bceda6926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4bceda6926_2_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4bceda6926_2_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bceda6926_2_1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4bceda6926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cf3b6b233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4cf3b6b23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cf3b6b233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4cf3b6b233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8" name="Shape 58"/>
        <p:cNvGrpSpPr/>
        <p:nvPr/>
      </p:nvGrpSpPr>
      <p:grpSpPr>
        <a:xfrm>
          <a:off x="0" y="0"/>
          <a:ext cx="0" cy="0"/>
          <a:chOff x="0" y="0"/>
          <a:chExt cx="0" cy="0"/>
        </a:xfrm>
      </p:grpSpPr>
      <p:sp>
        <p:nvSpPr>
          <p:cNvPr id="59" name="Google Shape;59;p14"/>
          <p:cNvSpPr txBox="1"/>
          <p:nvPr>
            <p:ph idx="1" type="subTitle"/>
          </p:nvPr>
        </p:nvSpPr>
        <p:spPr>
          <a:xfrm>
            <a:off x="1143000" y="2543873"/>
            <a:ext cx="6858000" cy="1241821"/>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SzPts val="1800"/>
              <a:buNone/>
              <a:defRPr b="1" i="0" sz="1800">
                <a:latin typeface="Arial"/>
                <a:ea typeface="Arial"/>
                <a:cs typeface="Arial"/>
                <a:sym typeface="Aria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type="title"/>
          </p:nvPr>
        </p:nvSpPr>
        <p:spPr>
          <a:xfrm>
            <a:off x="1143000" y="1524109"/>
            <a:ext cx="6858000" cy="85811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2"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15"/>
          <p:cNvSpPr txBox="1"/>
          <p:nvPr>
            <p:ph type="title"/>
          </p:nvPr>
        </p:nvSpPr>
        <p:spPr>
          <a:xfrm>
            <a:off x="702387" y="877723"/>
            <a:ext cx="7812963" cy="85811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702387" y="1828799"/>
            <a:ext cx="3812463" cy="287178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2" type="body"/>
          </p:nvPr>
        </p:nvSpPr>
        <p:spPr>
          <a:xfrm>
            <a:off x="4629150" y="1828799"/>
            <a:ext cx="3886200" cy="287178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3"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sp>
        <p:nvSpPr>
          <p:cNvPr id="68" name="Google Shape;68;p16"/>
          <p:cNvSpPr txBox="1"/>
          <p:nvPr>
            <p:ph type="title"/>
          </p:nvPr>
        </p:nvSpPr>
        <p:spPr>
          <a:xfrm>
            <a:off x="702387" y="877723"/>
            <a:ext cx="7812963" cy="85811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
        <p:nvSpPr>
          <p:cNvPr id="71" name="Google Shape;71;p17"/>
          <p:cNvSpPr/>
          <p:nvPr>
            <p:ph idx="2" type="pic"/>
          </p:nvPr>
        </p:nvSpPr>
        <p:spPr>
          <a:xfrm>
            <a:off x="702387" y="717331"/>
            <a:ext cx="7812963" cy="4007069"/>
          </a:xfrm>
          <a:prstGeom prst="rect">
            <a:avLst/>
          </a:prstGeom>
          <a:noFill/>
          <a:ln>
            <a:noFill/>
          </a:ln>
        </p:spPr>
      </p:sp>
      <p:sp>
        <p:nvSpPr>
          <p:cNvPr id="72" name="Google Shape;72;p17"/>
          <p:cNvSpPr txBox="1"/>
          <p:nvPr>
            <p:ph idx="1" type="body"/>
          </p:nvPr>
        </p:nvSpPr>
        <p:spPr>
          <a:xfrm>
            <a:off x="5662613" y="4724400"/>
            <a:ext cx="2905125" cy="26670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3" name="Shape 73"/>
        <p:cNvGrpSpPr/>
        <p:nvPr/>
      </p:nvGrpSpPr>
      <p:grpSpPr>
        <a:xfrm>
          <a:off x="0" y="0"/>
          <a:ext cx="0" cy="0"/>
          <a:chOff x="0" y="0"/>
          <a:chExt cx="0" cy="0"/>
        </a:xfrm>
      </p:grpSpPr>
      <p:sp>
        <p:nvSpPr>
          <p:cNvPr id="74" name="Google Shape;74;p18"/>
          <p:cNvSpPr txBox="1"/>
          <p:nvPr>
            <p:ph type="title"/>
          </p:nvPr>
        </p:nvSpPr>
        <p:spPr>
          <a:xfrm>
            <a:off x="702387" y="877723"/>
            <a:ext cx="7812963" cy="85811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600"/>
              <a:buFont typeface="Arial"/>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8"/>
          <p:cNvSpPr txBox="1"/>
          <p:nvPr>
            <p:ph idx="1" type="body"/>
          </p:nvPr>
        </p:nvSpPr>
        <p:spPr>
          <a:xfrm>
            <a:off x="702387" y="1837040"/>
            <a:ext cx="7812963" cy="2854023"/>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rgbClr val="B30738"/>
              </a:buClr>
              <a:buSzPts val="1800"/>
              <a:buChar char="•"/>
              <a:defRPr b="0" i="0">
                <a:latin typeface="Arial Narrow"/>
                <a:ea typeface="Arial Narrow"/>
                <a:cs typeface="Arial Narrow"/>
                <a:sym typeface="Arial Narrow"/>
              </a:defRPr>
            </a:lvl1pPr>
            <a:lvl2pPr indent="-323850" lvl="1" marL="914400" algn="l">
              <a:lnSpc>
                <a:spcPct val="90000"/>
              </a:lnSpc>
              <a:spcBef>
                <a:spcPts val="400"/>
              </a:spcBef>
              <a:spcAft>
                <a:spcPts val="0"/>
              </a:spcAft>
              <a:buClr>
                <a:srgbClr val="B30738"/>
              </a:buClr>
              <a:buSzPts val="1500"/>
              <a:buChar char="•"/>
              <a:defRPr b="0" i="0">
                <a:solidFill>
                  <a:srgbClr val="595959"/>
                </a:solidFill>
                <a:latin typeface="Arial Narrow"/>
                <a:ea typeface="Arial Narrow"/>
                <a:cs typeface="Arial Narrow"/>
                <a:sym typeface="Arial Narrow"/>
              </a:defRPr>
            </a:lvl2pPr>
            <a:lvl3pPr indent="-317500" lvl="2" marL="1371600" algn="l">
              <a:lnSpc>
                <a:spcPct val="90000"/>
              </a:lnSpc>
              <a:spcBef>
                <a:spcPts val="400"/>
              </a:spcBef>
              <a:spcAft>
                <a:spcPts val="0"/>
              </a:spcAft>
              <a:buClr>
                <a:srgbClr val="B30738"/>
              </a:buClr>
              <a:buSzPts val="1400"/>
              <a:buChar char="•"/>
              <a:defRPr b="0" i="0">
                <a:solidFill>
                  <a:srgbClr val="595959"/>
                </a:solidFill>
                <a:latin typeface="Arial Narrow"/>
                <a:ea typeface="Arial Narrow"/>
                <a:cs typeface="Arial Narrow"/>
                <a:sym typeface="Arial Narrow"/>
              </a:defRPr>
            </a:lvl3pPr>
            <a:lvl4pPr indent="-304800" lvl="3" marL="1828800" algn="l">
              <a:lnSpc>
                <a:spcPct val="90000"/>
              </a:lnSpc>
              <a:spcBef>
                <a:spcPts val="400"/>
              </a:spcBef>
              <a:spcAft>
                <a:spcPts val="0"/>
              </a:spcAft>
              <a:buClr>
                <a:srgbClr val="B30738"/>
              </a:buClr>
              <a:buSzPts val="1200"/>
              <a:buChar char="•"/>
              <a:defRPr b="0" i="0">
                <a:solidFill>
                  <a:srgbClr val="595959"/>
                </a:solidFill>
                <a:latin typeface="Arial Narrow"/>
                <a:ea typeface="Arial Narrow"/>
                <a:cs typeface="Arial Narrow"/>
                <a:sym typeface="Arial Narrow"/>
              </a:defRPr>
            </a:lvl4pPr>
            <a:lvl5pPr indent="-298450" lvl="4" marL="2286000" algn="l">
              <a:lnSpc>
                <a:spcPct val="90000"/>
              </a:lnSpc>
              <a:spcBef>
                <a:spcPts val="400"/>
              </a:spcBef>
              <a:spcAft>
                <a:spcPts val="0"/>
              </a:spcAft>
              <a:buClr>
                <a:srgbClr val="B30738"/>
              </a:buClr>
              <a:buSzPts val="1100"/>
              <a:buChar char="•"/>
              <a:defRPr b="0" i="0">
                <a:solidFill>
                  <a:srgbClr val="595959"/>
                </a:solidFill>
                <a:latin typeface="Arial Narrow"/>
                <a:ea typeface="Arial Narrow"/>
                <a:cs typeface="Arial Narrow"/>
                <a:sym typeface="Arial Narrow"/>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8"/>
          <p:cNvSpPr txBox="1"/>
          <p:nvPr>
            <p:ph idx="2" type="body"/>
          </p:nvPr>
        </p:nvSpPr>
        <p:spPr>
          <a:xfrm>
            <a:off x="5662613" y="4691063"/>
            <a:ext cx="2905125" cy="300038"/>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77" name="Shape 77"/>
        <p:cNvGrpSpPr/>
        <p:nvPr/>
      </p:nvGrpSpPr>
      <p:grpSpPr>
        <a:xfrm>
          <a:off x="0" y="0"/>
          <a:ext cx="0" cy="0"/>
          <a:chOff x="0" y="0"/>
          <a:chExt cx="0" cy="0"/>
        </a:xfrm>
      </p:grpSpPr>
      <p:pic>
        <p:nvPicPr>
          <p:cNvPr id="78" name="Google Shape;78;p19"/>
          <p:cNvPicPr preferRelativeResize="0"/>
          <p:nvPr/>
        </p:nvPicPr>
        <p:blipFill rotWithShape="1">
          <a:blip r:embed="rId2">
            <a:alphaModFix amt="35000"/>
          </a:blip>
          <a:srcRect b="0" l="0" r="0" t="0"/>
          <a:stretch/>
        </p:blipFill>
        <p:spPr>
          <a:xfrm>
            <a:off x="155713" y="877723"/>
            <a:ext cx="1737692" cy="1618535"/>
          </a:xfrm>
          <a:prstGeom prst="rect">
            <a:avLst/>
          </a:prstGeom>
          <a:noFill/>
          <a:ln>
            <a:noFill/>
          </a:ln>
        </p:spPr>
      </p:pic>
      <p:sp>
        <p:nvSpPr>
          <p:cNvPr id="79" name="Google Shape;79;p19"/>
          <p:cNvSpPr txBox="1"/>
          <p:nvPr>
            <p:ph type="title"/>
          </p:nvPr>
        </p:nvSpPr>
        <p:spPr>
          <a:xfrm>
            <a:off x="730526" y="877723"/>
            <a:ext cx="7784824" cy="351288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4500"/>
              <a:buFont typeface="Garamond"/>
              <a:buNone/>
              <a:defRPr b="0" i="0" sz="4500">
                <a:solidFill>
                  <a:srgbClr val="7F7F7F"/>
                </a:solidFill>
                <a:latin typeface="Garamond"/>
                <a:ea typeface="Garamond"/>
                <a:cs typeface="Garamond"/>
                <a:sym typeface="Garamon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9"/>
          <p:cNvSpPr txBox="1"/>
          <p:nvPr>
            <p:ph idx="1"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1" name="Shape 81"/>
        <p:cNvGrpSpPr/>
        <p:nvPr/>
      </p:nvGrpSpPr>
      <p:grpSpPr>
        <a:xfrm>
          <a:off x="0" y="0"/>
          <a:ext cx="0" cy="0"/>
          <a:chOff x="0" y="0"/>
          <a:chExt cx="0" cy="0"/>
        </a:xfrm>
      </p:grpSpPr>
      <p:sp>
        <p:nvSpPr>
          <p:cNvPr id="82" name="Google Shape;82;p2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20"/>
          <p:cNvSpPr txBox="1"/>
          <p:nvPr>
            <p:ph idx="1" type="body"/>
          </p:nvPr>
        </p:nvSpPr>
        <p:spPr>
          <a:xfrm>
            <a:off x="623888" y="3507827"/>
            <a:ext cx="7886700" cy="105941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800"/>
              <a:buNone/>
              <a:defRPr sz="1800">
                <a:solidFill>
                  <a:srgbClr val="888888"/>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4" name="Google Shape;84;p20"/>
          <p:cNvSpPr txBox="1"/>
          <p:nvPr>
            <p:ph idx="2"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5" name="Shape 85"/>
        <p:cNvGrpSpPr/>
        <p:nvPr/>
      </p:nvGrpSpPr>
      <p:grpSpPr>
        <a:xfrm>
          <a:off x="0" y="0"/>
          <a:ext cx="0" cy="0"/>
          <a:chOff x="0" y="0"/>
          <a:chExt cx="0" cy="0"/>
        </a:xfrm>
      </p:grpSpPr>
      <p:sp>
        <p:nvSpPr>
          <p:cNvPr id="86" name="Google Shape;86;p21"/>
          <p:cNvSpPr txBox="1"/>
          <p:nvPr>
            <p:ph type="title"/>
          </p:nvPr>
        </p:nvSpPr>
        <p:spPr>
          <a:xfrm>
            <a:off x="701565" y="662152"/>
            <a:ext cx="7814975" cy="605864"/>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21"/>
          <p:cNvSpPr txBox="1"/>
          <p:nvPr>
            <p:ph idx="1" type="body"/>
          </p:nvPr>
        </p:nvSpPr>
        <p:spPr>
          <a:xfrm>
            <a:off x="701566" y="1379482"/>
            <a:ext cx="3796616" cy="49932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21"/>
          <p:cNvSpPr txBox="1"/>
          <p:nvPr>
            <p:ph idx="2" type="body"/>
          </p:nvPr>
        </p:nvSpPr>
        <p:spPr>
          <a:xfrm>
            <a:off x="701566" y="1990271"/>
            <a:ext cx="3796616" cy="270555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21"/>
          <p:cNvSpPr txBox="1"/>
          <p:nvPr>
            <p:ph idx="3" type="body"/>
          </p:nvPr>
        </p:nvSpPr>
        <p:spPr>
          <a:xfrm>
            <a:off x="4629150" y="1379482"/>
            <a:ext cx="3887391" cy="49932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21"/>
          <p:cNvSpPr txBox="1"/>
          <p:nvPr>
            <p:ph idx="4" type="body"/>
          </p:nvPr>
        </p:nvSpPr>
        <p:spPr>
          <a:xfrm>
            <a:off x="4629150" y="1990271"/>
            <a:ext cx="3887391" cy="270555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21"/>
          <p:cNvSpPr txBox="1"/>
          <p:nvPr>
            <p:ph idx="5"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2" name="Shape 92"/>
        <p:cNvGrpSpPr/>
        <p:nvPr/>
      </p:nvGrpSpPr>
      <p:grpSpPr>
        <a:xfrm>
          <a:off x="0" y="0"/>
          <a:ext cx="0" cy="0"/>
          <a:chOff x="0" y="0"/>
          <a:chExt cx="0" cy="0"/>
        </a:xfrm>
      </p:grpSpPr>
      <p:sp>
        <p:nvSpPr>
          <p:cNvPr id="93" name="Google Shape;93;p22"/>
          <p:cNvSpPr txBox="1"/>
          <p:nvPr>
            <p:ph type="title"/>
          </p:nvPr>
        </p:nvSpPr>
        <p:spPr>
          <a:xfrm>
            <a:off x="702387" y="4480064"/>
            <a:ext cx="4850688" cy="43132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2"/>
          <p:cNvSpPr/>
          <p:nvPr>
            <p:ph idx="2" type="pic"/>
          </p:nvPr>
        </p:nvSpPr>
        <p:spPr>
          <a:xfrm>
            <a:off x="702387" y="717331"/>
            <a:ext cx="7812963" cy="3650917"/>
          </a:xfrm>
          <a:prstGeom prst="rect">
            <a:avLst/>
          </a:prstGeom>
          <a:noFill/>
          <a:ln>
            <a:noFill/>
          </a:ln>
        </p:spPr>
      </p:sp>
      <p:sp>
        <p:nvSpPr>
          <p:cNvPr id="95" name="Google Shape;95;p22"/>
          <p:cNvSpPr txBox="1"/>
          <p:nvPr>
            <p:ph idx="1"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96" name="Shape 96"/>
        <p:cNvGrpSpPr/>
        <p:nvPr/>
      </p:nvGrpSpPr>
      <p:grpSpPr>
        <a:xfrm>
          <a:off x="0" y="0"/>
          <a:ext cx="0" cy="0"/>
          <a:chOff x="0" y="0"/>
          <a:chExt cx="0" cy="0"/>
        </a:xfrm>
      </p:grpSpPr>
      <p:sp>
        <p:nvSpPr>
          <p:cNvPr id="97" name="Google Shape;97;p23"/>
          <p:cNvSpPr txBox="1"/>
          <p:nvPr>
            <p:ph type="title"/>
          </p:nvPr>
        </p:nvSpPr>
        <p:spPr>
          <a:xfrm>
            <a:off x="702387" y="4480064"/>
            <a:ext cx="4893551" cy="43132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3"/>
          <p:cNvSpPr/>
          <p:nvPr>
            <p:ph idx="2" type="pic"/>
          </p:nvPr>
        </p:nvSpPr>
        <p:spPr>
          <a:xfrm>
            <a:off x="702387" y="717331"/>
            <a:ext cx="7812963" cy="3650917"/>
          </a:xfrm>
          <a:prstGeom prst="rect">
            <a:avLst/>
          </a:prstGeom>
          <a:noFill/>
          <a:ln>
            <a:noFill/>
          </a:ln>
        </p:spPr>
      </p:sp>
      <p:sp>
        <p:nvSpPr>
          <p:cNvPr id="99" name="Google Shape;99;p23"/>
          <p:cNvSpPr txBox="1"/>
          <p:nvPr>
            <p:ph idx="1"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0" name="Shape 100"/>
        <p:cNvGrpSpPr/>
        <p:nvPr/>
      </p:nvGrpSpPr>
      <p:grpSpPr>
        <a:xfrm>
          <a:off x="0" y="0"/>
          <a:ext cx="0" cy="0"/>
          <a:chOff x="0" y="0"/>
          <a:chExt cx="0" cy="0"/>
        </a:xfrm>
      </p:grpSpPr>
      <p:sp>
        <p:nvSpPr>
          <p:cNvPr id="101" name="Google Shape;101;p24"/>
          <p:cNvSpPr txBox="1"/>
          <p:nvPr>
            <p:ph type="title"/>
          </p:nvPr>
        </p:nvSpPr>
        <p:spPr>
          <a:xfrm>
            <a:off x="629841" y="740569"/>
            <a:ext cx="3103959" cy="107246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4"/>
          <p:cNvSpPr txBox="1"/>
          <p:nvPr>
            <p:ph idx="1" type="body"/>
          </p:nvPr>
        </p:nvSpPr>
        <p:spPr>
          <a:xfrm>
            <a:off x="3887391" y="740569"/>
            <a:ext cx="4629150" cy="3950494"/>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4"/>
          <p:cNvSpPr txBox="1"/>
          <p:nvPr>
            <p:ph idx="2" type="body"/>
          </p:nvPr>
        </p:nvSpPr>
        <p:spPr>
          <a:xfrm>
            <a:off x="629841" y="1928813"/>
            <a:ext cx="3103959" cy="287178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4"/>
          <p:cNvSpPr txBox="1"/>
          <p:nvPr>
            <p:ph idx="3" type="body"/>
          </p:nvPr>
        </p:nvSpPr>
        <p:spPr>
          <a:xfrm>
            <a:off x="5662613" y="4743450"/>
            <a:ext cx="2905125" cy="247650"/>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5" name="Shape 105"/>
        <p:cNvGrpSpPr/>
        <p:nvPr/>
      </p:nvGrpSpPr>
      <p:grpSpPr>
        <a:xfrm>
          <a:off x="0" y="0"/>
          <a:ext cx="0" cy="0"/>
          <a:chOff x="0" y="0"/>
          <a:chExt cx="0" cy="0"/>
        </a:xfrm>
      </p:grpSpPr>
      <p:sp>
        <p:nvSpPr>
          <p:cNvPr id="106" name="Google Shape;106;p25"/>
          <p:cNvSpPr txBox="1"/>
          <p:nvPr>
            <p:ph type="title"/>
          </p:nvPr>
        </p:nvSpPr>
        <p:spPr>
          <a:xfrm>
            <a:off x="701566" y="717330"/>
            <a:ext cx="3008421" cy="87498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5"/>
          <p:cNvSpPr/>
          <p:nvPr>
            <p:ph idx="2" type="pic"/>
          </p:nvPr>
        </p:nvSpPr>
        <p:spPr>
          <a:xfrm>
            <a:off x="3871625" y="717331"/>
            <a:ext cx="4629150" cy="3992782"/>
          </a:xfrm>
          <a:prstGeom prst="rect">
            <a:avLst/>
          </a:prstGeom>
          <a:noFill/>
          <a:ln>
            <a:noFill/>
          </a:ln>
        </p:spPr>
      </p:sp>
      <p:sp>
        <p:nvSpPr>
          <p:cNvPr id="108" name="Google Shape;108;p25"/>
          <p:cNvSpPr txBox="1"/>
          <p:nvPr>
            <p:ph idx="1" type="body"/>
          </p:nvPr>
        </p:nvSpPr>
        <p:spPr>
          <a:xfrm>
            <a:off x="701565" y="1718440"/>
            <a:ext cx="3008422" cy="299167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5"/>
          <p:cNvSpPr txBox="1"/>
          <p:nvPr>
            <p:ph idx="3" type="body"/>
          </p:nvPr>
        </p:nvSpPr>
        <p:spPr>
          <a:xfrm>
            <a:off x="5662613" y="4710113"/>
            <a:ext cx="2905125" cy="280988"/>
          </a:xfrm>
          <a:prstGeom prst="rect">
            <a:avLst/>
          </a:prstGeom>
          <a:noFill/>
          <a:ln>
            <a:noFill/>
          </a:ln>
        </p:spPr>
        <p:txBody>
          <a:bodyPr anchorCtr="0" anchor="b" bIns="34275" lIns="68575" spcFirstLastPara="1" rIns="68575" wrap="square" tIns="34275">
            <a:normAutofit/>
          </a:bodyPr>
          <a:lstStyle>
            <a:lvl1pPr indent="-228600" lvl="0" marL="457200" algn="r">
              <a:lnSpc>
                <a:spcPct val="90000"/>
              </a:lnSpc>
              <a:spcBef>
                <a:spcPts val="800"/>
              </a:spcBef>
              <a:spcAft>
                <a:spcPts val="0"/>
              </a:spcAft>
              <a:buSzPts val="1100"/>
              <a:buNone/>
              <a:defRPr sz="1100">
                <a:latin typeface="Arial"/>
                <a:ea typeface="Arial"/>
                <a:cs typeface="Arial"/>
                <a:sym typeface="Arial"/>
              </a:defRPr>
            </a:lvl1pPr>
            <a:lvl2pPr indent="-228600" lvl="1" marL="914400" algn="l">
              <a:lnSpc>
                <a:spcPct val="90000"/>
              </a:lnSpc>
              <a:spcBef>
                <a:spcPts val="400"/>
              </a:spcBef>
              <a:spcAft>
                <a:spcPts val="0"/>
              </a:spcAft>
              <a:buSzPts val="1500"/>
              <a:buNone/>
              <a:defRPr/>
            </a:lvl2pPr>
            <a:lvl3pPr indent="-228600" lvl="2" marL="1371600" algn="l">
              <a:lnSpc>
                <a:spcPct val="90000"/>
              </a:lnSpc>
              <a:spcBef>
                <a:spcPts val="400"/>
              </a:spcBef>
              <a:spcAft>
                <a:spcPts val="0"/>
              </a:spcAft>
              <a:buSzPts val="1400"/>
              <a:buNone/>
              <a:defRPr/>
            </a:lvl3pPr>
            <a:lvl4pPr indent="-228600" lvl="3" marL="1828800" algn="l">
              <a:lnSpc>
                <a:spcPct val="90000"/>
              </a:lnSpc>
              <a:spcBef>
                <a:spcPts val="400"/>
              </a:spcBef>
              <a:spcAft>
                <a:spcPts val="0"/>
              </a:spcAft>
              <a:buSzPts val="1200"/>
              <a:buNone/>
              <a:defRPr/>
            </a:lvl4pPr>
            <a:lvl5pPr indent="-228600" lvl="4" marL="2286000" algn="l">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spTree>
      <p:nvGrpSpPr>
        <p:cNvPr id="110" name="Shape 110"/>
        <p:cNvGrpSpPr/>
        <p:nvPr/>
      </p:nvGrpSpPr>
      <p:grpSpPr>
        <a:xfrm>
          <a:off x="0" y="0"/>
          <a:ext cx="0" cy="0"/>
          <a:chOff x="0" y="0"/>
          <a:chExt cx="0" cy="0"/>
        </a:xfrm>
      </p:grpSpPr>
      <p:sp>
        <p:nvSpPr>
          <p:cNvPr id="111" name="Google Shape;111;p26"/>
          <p:cNvSpPr txBox="1"/>
          <p:nvPr>
            <p:ph type="ctrTitle"/>
          </p:nvPr>
        </p:nvSpPr>
        <p:spPr>
          <a:xfrm>
            <a:off x="838200" y="1657350"/>
            <a:ext cx="7620000" cy="800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27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6"/>
          <p:cNvSpPr txBox="1"/>
          <p:nvPr>
            <p:ph idx="1" type="subTitle"/>
          </p:nvPr>
        </p:nvSpPr>
        <p:spPr>
          <a:xfrm>
            <a:off x="1143000" y="2914650"/>
            <a:ext cx="7620000" cy="6858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SzPts val="1800"/>
              <a:buFont typeface="Noto Sans Symbols"/>
              <a:buNone/>
              <a:defRPr>
                <a:solidFill>
                  <a:srgbClr val="993300"/>
                </a:solidFill>
              </a:defRPr>
            </a:lvl1pPr>
            <a:lvl2pPr lvl="1" algn="l">
              <a:lnSpc>
                <a:spcPct val="90000"/>
              </a:lnSpc>
              <a:spcBef>
                <a:spcPts val="400"/>
              </a:spcBef>
              <a:spcAft>
                <a:spcPts val="0"/>
              </a:spcAft>
              <a:buSzPts val="1400"/>
              <a:buChar char="•"/>
              <a:defRPr/>
            </a:lvl2pPr>
            <a:lvl3pPr lvl="2" algn="l">
              <a:lnSpc>
                <a:spcPct val="90000"/>
              </a:lnSpc>
              <a:spcBef>
                <a:spcPts val="400"/>
              </a:spcBef>
              <a:spcAft>
                <a:spcPts val="0"/>
              </a:spcAft>
              <a:buSzPts val="1400"/>
              <a:buChar char="•"/>
              <a:defRPr/>
            </a:lvl3pPr>
            <a:lvl4pPr lvl="3" algn="l">
              <a:lnSpc>
                <a:spcPct val="90000"/>
              </a:lnSpc>
              <a:spcBef>
                <a:spcPts val="400"/>
              </a:spcBef>
              <a:spcAft>
                <a:spcPts val="0"/>
              </a:spcAft>
              <a:buSzPts val="1400"/>
              <a:buChar char="•"/>
              <a:defRPr/>
            </a:lvl4pPr>
            <a:lvl5pPr lvl="4" algn="l">
              <a:lnSpc>
                <a:spcPct val="90000"/>
              </a:lnSpc>
              <a:spcBef>
                <a:spcPts val="400"/>
              </a:spcBef>
              <a:spcAft>
                <a:spcPts val="0"/>
              </a:spcAft>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13" name="Google Shape;113;p26"/>
          <p:cNvSpPr txBox="1"/>
          <p:nvPr>
            <p:ph idx="10" type="dt"/>
          </p:nvPr>
        </p:nvSpPr>
        <p:spPr>
          <a:xfrm>
            <a:off x="8077200" y="4914900"/>
            <a:ext cx="10668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sz="9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114" name="Google Shape;114;p26"/>
          <p:cNvPicPr preferRelativeResize="0"/>
          <p:nvPr/>
        </p:nvPicPr>
        <p:blipFill rotWithShape="1">
          <a:blip r:embed="rId2">
            <a:alphaModFix/>
          </a:blip>
          <a:srcRect b="0" l="0" r="0" t="0"/>
          <a:stretch/>
        </p:blipFill>
        <p:spPr>
          <a:xfrm>
            <a:off x="4114800" y="4000500"/>
            <a:ext cx="895350" cy="477441"/>
          </a:xfrm>
          <a:prstGeom prst="rect">
            <a:avLst/>
          </a:prstGeom>
          <a:noFill/>
          <a:ln>
            <a:noFill/>
          </a:ln>
        </p:spPr>
      </p:pic>
      <p:sp>
        <p:nvSpPr>
          <p:cNvPr id="115" name="Google Shape;115;p26"/>
          <p:cNvSpPr/>
          <p:nvPr/>
        </p:nvSpPr>
        <p:spPr>
          <a:xfrm>
            <a:off x="558800" y="1969295"/>
            <a:ext cx="322263" cy="355997"/>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Arial"/>
              <a:ea typeface="Arial"/>
              <a:cs typeface="Arial"/>
              <a:sym typeface="Arial"/>
            </a:endParaRPr>
          </a:p>
        </p:txBody>
      </p:sp>
      <p:sp>
        <p:nvSpPr>
          <p:cNvPr id="116" name="Google Shape;116;p26"/>
          <p:cNvSpPr/>
          <p:nvPr/>
        </p:nvSpPr>
        <p:spPr>
          <a:xfrm>
            <a:off x="825500" y="1969295"/>
            <a:ext cx="328613" cy="355997"/>
          </a:xfrm>
          <a:prstGeom prst="rect">
            <a:avLst/>
          </a:prstGeom>
          <a:gradFill>
            <a:gsLst>
              <a:gs pos="0">
                <a:schemeClr val="dk2"/>
              </a:gs>
              <a:gs pos="100000">
                <a:srgbClr val="EAEBEC"/>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2"/>
              </a:solidFill>
              <a:latin typeface="Arial"/>
              <a:ea typeface="Arial"/>
              <a:cs typeface="Arial"/>
              <a:sym typeface="Arial"/>
            </a:endParaRPr>
          </a:p>
        </p:txBody>
      </p:sp>
      <p:sp>
        <p:nvSpPr>
          <p:cNvPr id="117" name="Google Shape;117;p26"/>
          <p:cNvSpPr/>
          <p:nvPr/>
        </p:nvSpPr>
        <p:spPr>
          <a:xfrm>
            <a:off x="566738" y="2286001"/>
            <a:ext cx="422275" cy="355997"/>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18" name="Google Shape;118;p26"/>
          <p:cNvSpPr/>
          <p:nvPr/>
        </p:nvSpPr>
        <p:spPr>
          <a:xfrm>
            <a:off x="936625" y="2286001"/>
            <a:ext cx="368300" cy="355997"/>
          </a:xfrm>
          <a:prstGeom prst="rect">
            <a:avLst/>
          </a:prstGeom>
          <a:gradFill>
            <a:gsLst>
              <a:gs pos="0">
                <a:srgbClr val="FFFF00"/>
              </a:gs>
              <a:gs pos="100000">
                <a:srgbClr val="FFFFF8"/>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19" name="Google Shape;119;p26"/>
          <p:cNvSpPr/>
          <p:nvPr/>
        </p:nvSpPr>
        <p:spPr>
          <a:xfrm>
            <a:off x="152400" y="2231232"/>
            <a:ext cx="560388" cy="316706"/>
          </a:xfrm>
          <a:prstGeom prst="rect">
            <a:avLst/>
          </a:prstGeom>
          <a:gradFill>
            <a:gsLst>
              <a:gs pos="0">
                <a:srgbClr val="D7C7CE"/>
              </a:gs>
              <a:gs pos="100000">
                <a:schemeClr val="folHlink"/>
              </a:gs>
            </a:gsLst>
            <a:lin ang="189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20" name="Google Shape;120;p26"/>
          <p:cNvSpPr/>
          <p:nvPr/>
        </p:nvSpPr>
        <p:spPr>
          <a:xfrm>
            <a:off x="787400" y="1828801"/>
            <a:ext cx="31750" cy="789385"/>
          </a:xfrm>
          <a:prstGeom prst="rect">
            <a:avLst/>
          </a:prstGeom>
          <a:solidFill>
            <a:srgbClr val="9933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p:nvPr/>
        </p:nvSpPr>
        <p:spPr>
          <a:xfrm flipH="1" rot="10800000">
            <a:off x="315914" y="2449117"/>
            <a:ext cx="8683625" cy="34528"/>
          </a:xfrm>
          <a:prstGeom prst="rect">
            <a:avLst/>
          </a:prstGeom>
          <a:gradFill>
            <a:gsLst>
              <a:gs pos="0">
                <a:srgbClr val="993300"/>
              </a:gs>
              <a:gs pos="100000">
                <a:srgbClr val="FFFFFF"/>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26"/>
          <p:cNvSpPr txBox="1"/>
          <p:nvPr/>
        </p:nvSpPr>
        <p:spPr>
          <a:xfrm flipH="1">
            <a:off x="315900" y="2449106"/>
            <a:ext cx="8683625" cy="34528"/>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7"/>
          <p:cNvSpPr txBox="1"/>
          <p:nvPr>
            <p:ph type="title"/>
          </p:nvPr>
        </p:nvSpPr>
        <p:spPr>
          <a:xfrm>
            <a:off x="762000" y="202224"/>
            <a:ext cx="8077200" cy="8572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7"/>
          <p:cNvSpPr txBox="1"/>
          <p:nvPr>
            <p:ph idx="1" type="body"/>
          </p:nvPr>
        </p:nvSpPr>
        <p:spPr>
          <a:xfrm>
            <a:off x="762000" y="1197310"/>
            <a:ext cx="8077200" cy="3223022"/>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atin typeface="Arial"/>
                <a:ea typeface="Arial"/>
                <a:cs typeface="Arial"/>
                <a:sym typeface="Arial"/>
              </a:defRPr>
            </a:lvl1pPr>
            <a:lvl2pPr indent="-361950" lvl="1" marL="914400" algn="l">
              <a:lnSpc>
                <a:spcPct val="90000"/>
              </a:lnSpc>
              <a:spcBef>
                <a:spcPts val="400"/>
              </a:spcBef>
              <a:spcAft>
                <a:spcPts val="0"/>
              </a:spcAft>
              <a:buSzPts val="2100"/>
              <a:buChar char="•"/>
              <a:defRPr sz="2100">
                <a:latin typeface="Arial"/>
                <a:ea typeface="Arial"/>
                <a:cs typeface="Arial"/>
                <a:sym typeface="Arial"/>
              </a:defRPr>
            </a:lvl2pPr>
            <a:lvl3pPr indent="-342900" lvl="2" marL="1371600" algn="l">
              <a:lnSpc>
                <a:spcPct val="90000"/>
              </a:lnSpc>
              <a:spcBef>
                <a:spcPts val="400"/>
              </a:spcBef>
              <a:spcAft>
                <a:spcPts val="0"/>
              </a:spcAft>
              <a:buSzPts val="1800"/>
              <a:buChar char="•"/>
              <a:defRPr sz="1800">
                <a:latin typeface="Arial"/>
                <a:ea typeface="Arial"/>
                <a:cs typeface="Arial"/>
                <a:sym typeface="Arial"/>
              </a:defRPr>
            </a:lvl3pPr>
            <a:lvl4pPr indent="-342900" lvl="3" marL="1828800" algn="l">
              <a:lnSpc>
                <a:spcPct val="90000"/>
              </a:lnSpc>
              <a:spcBef>
                <a:spcPts val="400"/>
              </a:spcBef>
              <a:spcAft>
                <a:spcPts val="0"/>
              </a:spcAft>
              <a:buSzPts val="1800"/>
              <a:buChar char="•"/>
              <a:defRPr sz="1800">
                <a:latin typeface="Arial"/>
                <a:ea typeface="Arial"/>
                <a:cs typeface="Arial"/>
                <a:sym typeface="Arial"/>
              </a:defRPr>
            </a:lvl4pPr>
            <a:lvl5pPr indent="-342900" lvl="4" marL="2286000" algn="l">
              <a:lnSpc>
                <a:spcPct val="90000"/>
              </a:lnSpc>
              <a:spcBef>
                <a:spcPts val="400"/>
              </a:spcBef>
              <a:spcAft>
                <a:spcPts val="0"/>
              </a:spcAft>
              <a:buSzPts val="1800"/>
              <a:buChar char="•"/>
              <a:defRPr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7"/>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7" name="Google Shape;127;p27"/>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8" name="Google Shape;128;p27"/>
          <p:cNvSpPr txBox="1"/>
          <p:nvPr>
            <p:ph idx="12" type="sldNum"/>
          </p:nvPr>
        </p:nvSpPr>
        <p:spPr>
          <a:xfrm>
            <a:off x="6705600" y="4767263"/>
            <a:ext cx="21336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6.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1.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02387" y="877723"/>
            <a:ext cx="7812963" cy="858113"/>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702387" y="1837039"/>
            <a:ext cx="7812963" cy="287685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rgbClr val="B30738"/>
              </a:buClr>
              <a:buSzPts val="1800"/>
              <a:buFont typeface="Arial"/>
              <a:buChar char="•"/>
              <a:defRPr b="0" i="0" sz="1800" u="none" cap="none" strike="noStrike">
                <a:solidFill>
                  <a:srgbClr val="595959"/>
                </a:solidFill>
                <a:latin typeface="Arial Narrow"/>
                <a:ea typeface="Arial Narrow"/>
                <a:cs typeface="Arial Narrow"/>
                <a:sym typeface="Arial Narrow"/>
              </a:defRPr>
            </a:lvl1pPr>
            <a:lvl2pPr indent="-323850" lvl="1" marL="914400" marR="0" rtl="0" algn="l">
              <a:lnSpc>
                <a:spcPct val="90000"/>
              </a:lnSpc>
              <a:spcBef>
                <a:spcPts val="400"/>
              </a:spcBef>
              <a:spcAft>
                <a:spcPts val="0"/>
              </a:spcAft>
              <a:buClr>
                <a:srgbClr val="B30738"/>
              </a:buClr>
              <a:buSzPts val="1500"/>
              <a:buFont typeface="Arial"/>
              <a:buChar char="•"/>
              <a:defRPr b="0" i="0" sz="1500" u="none" cap="none" strike="noStrike">
                <a:solidFill>
                  <a:srgbClr val="595959"/>
                </a:solidFill>
                <a:latin typeface="Arial Narrow"/>
                <a:ea typeface="Arial Narrow"/>
                <a:cs typeface="Arial Narrow"/>
                <a:sym typeface="Arial Narrow"/>
              </a:defRPr>
            </a:lvl2pPr>
            <a:lvl3pPr indent="-317500" lvl="2" marL="1371600" marR="0" rtl="0" algn="l">
              <a:lnSpc>
                <a:spcPct val="90000"/>
              </a:lnSpc>
              <a:spcBef>
                <a:spcPts val="400"/>
              </a:spcBef>
              <a:spcAft>
                <a:spcPts val="0"/>
              </a:spcAft>
              <a:buClr>
                <a:srgbClr val="B30738"/>
              </a:buClr>
              <a:buSzPts val="1400"/>
              <a:buFont typeface="Arial"/>
              <a:buChar char="•"/>
              <a:defRPr b="0" i="0" sz="1400" u="none" cap="none" strike="noStrike">
                <a:solidFill>
                  <a:srgbClr val="595959"/>
                </a:solidFill>
                <a:latin typeface="Arial Narrow"/>
                <a:ea typeface="Arial Narrow"/>
                <a:cs typeface="Arial Narrow"/>
                <a:sym typeface="Arial Narrow"/>
              </a:defRPr>
            </a:lvl3pPr>
            <a:lvl4pPr indent="-304800" lvl="3" marL="1828800" marR="0" rtl="0" algn="l">
              <a:lnSpc>
                <a:spcPct val="90000"/>
              </a:lnSpc>
              <a:spcBef>
                <a:spcPts val="400"/>
              </a:spcBef>
              <a:spcAft>
                <a:spcPts val="0"/>
              </a:spcAft>
              <a:buClr>
                <a:srgbClr val="B30738"/>
              </a:buClr>
              <a:buSzPts val="1200"/>
              <a:buFont typeface="Arial"/>
              <a:buChar char="•"/>
              <a:defRPr b="0" i="0" sz="1200" u="none" cap="none" strike="noStrike">
                <a:solidFill>
                  <a:srgbClr val="595959"/>
                </a:solidFill>
                <a:latin typeface="Arial Narrow"/>
                <a:ea typeface="Arial Narrow"/>
                <a:cs typeface="Arial Narrow"/>
                <a:sym typeface="Arial Narrow"/>
              </a:defRPr>
            </a:lvl4pPr>
            <a:lvl5pPr indent="-298450" lvl="4" marL="2286000" marR="0" rtl="0" algn="l">
              <a:lnSpc>
                <a:spcPct val="90000"/>
              </a:lnSpc>
              <a:spcBef>
                <a:spcPts val="400"/>
              </a:spcBef>
              <a:spcAft>
                <a:spcPts val="0"/>
              </a:spcAft>
              <a:buClr>
                <a:srgbClr val="B30738"/>
              </a:buClr>
              <a:buSzPts val="1100"/>
              <a:buFont typeface="Arial"/>
              <a:buChar char="•"/>
              <a:defRPr b="0" i="0" sz="1100" u="none" cap="none" strike="noStrike">
                <a:solidFill>
                  <a:srgbClr val="595959"/>
                </a:solidFill>
                <a:latin typeface="Arial Narrow"/>
                <a:ea typeface="Arial Narrow"/>
                <a:cs typeface="Arial Narrow"/>
                <a:sym typeface="Arial Narrow"/>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53" name="Google Shape;53;p13"/>
          <p:cNvCxnSpPr/>
          <p:nvPr/>
        </p:nvCxnSpPr>
        <p:spPr>
          <a:xfrm>
            <a:off x="702387" y="547567"/>
            <a:ext cx="8441613" cy="0"/>
          </a:xfrm>
          <a:prstGeom prst="straightConnector1">
            <a:avLst/>
          </a:prstGeom>
          <a:noFill/>
          <a:ln cap="flat" cmpd="sng" w="19050">
            <a:solidFill>
              <a:srgbClr val="BFBFBF"/>
            </a:solidFill>
            <a:prstDash val="solid"/>
            <a:miter lim="800000"/>
            <a:headEnd len="sm" w="sm" type="none"/>
            <a:tailEnd len="sm" w="sm" type="none"/>
          </a:ln>
        </p:spPr>
      </p:cxnSp>
      <p:pic>
        <p:nvPicPr>
          <p:cNvPr id="54" name="Google Shape;54;p13"/>
          <p:cNvPicPr preferRelativeResize="0"/>
          <p:nvPr/>
        </p:nvPicPr>
        <p:blipFill rotWithShape="1">
          <a:blip r:embed="rId1">
            <a:alphaModFix/>
          </a:blip>
          <a:srcRect b="0" l="0" r="0" t="0"/>
          <a:stretch/>
        </p:blipFill>
        <p:spPr>
          <a:xfrm>
            <a:off x="6038193" y="353966"/>
            <a:ext cx="2910708" cy="120079"/>
          </a:xfrm>
          <a:prstGeom prst="rect">
            <a:avLst/>
          </a:prstGeom>
          <a:noFill/>
          <a:ln>
            <a:noFill/>
          </a:ln>
        </p:spPr>
      </p:pic>
      <p:cxnSp>
        <p:nvCxnSpPr>
          <p:cNvPr id="55" name="Google Shape;55;p13"/>
          <p:cNvCxnSpPr/>
          <p:nvPr/>
        </p:nvCxnSpPr>
        <p:spPr>
          <a:xfrm>
            <a:off x="702387" y="291377"/>
            <a:ext cx="8441613" cy="0"/>
          </a:xfrm>
          <a:prstGeom prst="straightConnector1">
            <a:avLst/>
          </a:prstGeom>
          <a:noFill/>
          <a:ln cap="flat" cmpd="sng" w="19050">
            <a:solidFill>
              <a:srgbClr val="BFBFBF"/>
            </a:solidFill>
            <a:prstDash val="solid"/>
            <a:miter lim="800000"/>
            <a:headEnd len="sm" w="sm" type="none"/>
            <a:tailEnd len="sm" w="sm" type="none"/>
          </a:ln>
        </p:spPr>
      </p:cxnSp>
      <p:pic>
        <p:nvPicPr>
          <p:cNvPr id="56" name="Google Shape;56;p13"/>
          <p:cNvPicPr preferRelativeResize="0"/>
          <p:nvPr/>
        </p:nvPicPr>
        <p:blipFill rotWithShape="1">
          <a:blip r:embed="rId2">
            <a:alphaModFix/>
          </a:blip>
          <a:srcRect b="0" l="0" r="0" t="0"/>
          <a:stretch/>
        </p:blipFill>
        <p:spPr>
          <a:xfrm>
            <a:off x="99355" y="120371"/>
            <a:ext cx="603032" cy="603032"/>
          </a:xfrm>
          <a:prstGeom prst="rect">
            <a:avLst/>
          </a:prstGeom>
          <a:noFill/>
          <a:ln>
            <a:noFill/>
          </a:ln>
        </p:spPr>
      </p:pic>
      <p:cxnSp>
        <p:nvCxnSpPr>
          <p:cNvPr id="57" name="Google Shape;57;p13"/>
          <p:cNvCxnSpPr/>
          <p:nvPr/>
        </p:nvCxnSpPr>
        <p:spPr>
          <a:xfrm>
            <a:off x="702387" y="4989501"/>
            <a:ext cx="7812963" cy="0"/>
          </a:xfrm>
          <a:prstGeom prst="straightConnector1">
            <a:avLst/>
          </a:prstGeom>
          <a:noFill/>
          <a:ln cap="flat" cmpd="sng" w="19050">
            <a:solidFill>
              <a:srgbClr val="D8D8D8"/>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comments" Target="../comments/commen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comments" Target="../comments/commen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idx="1" type="subTitle"/>
          </p:nvPr>
        </p:nvSpPr>
        <p:spPr>
          <a:xfrm>
            <a:off x="3066584" y="2426785"/>
            <a:ext cx="3816506" cy="993852"/>
          </a:xfrm>
          <a:prstGeom prst="rect">
            <a:avLst/>
          </a:prstGeom>
          <a:noFill/>
          <a:ln>
            <a:noFill/>
          </a:ln>
        </p:spPr>
        <p:txBody>
          <a:bodyPr anchorCtr="0" anchor="t" bIns="34275" lIns="68575" spcFirstLastPara="1" rIns="68575" wrap="square" tIns="34275">
            <a:normAutofit fontScale="77500" lnSpcReduction="20000"/>
          </a:bodyPr>
          <a:lstStyle/>
          <a:p>
            <a:pPr indent="0" lvl="0" marL="0" rtl="0" algn="ctr">
              <a:lnSpc>
                <a:spcPct val="90000"/>
              </a:lnSpc>
              <a:spcBef>
                <a:spcPts val="0"/>
              </a:spcBef>
              <a:spcAft>
                <a:spcPts val="0"/>
              </a:spcAft>
              <a:buSzPct val="100000"/>
              <a:buNone/>
            </a:pPr>
            <a:r>
              <a:rPr b="0" i="1" lang="en">
                <a:solidFill>
                  <a:schemeClr val="dk1"/>
                </a:solidFill>
              </a:rPr>
              <a:t>Project Members:</a:t>
            </a:r>
            <a:endParaRPr/>
          </a:p>
          <a:p>
            <a:pPr indent="0" lvl="0" marL="0" rtl="0" algn="ctr">
              <a:lnSpc>
                <a:spcPct val="90000"/>
              </a:lnSpc>
              <a:spcBef>
                <a:spcPts val="800"/>
              </a:spcBef>
              <a:spcAft>
                <a:spcPts val="0"/>
              </a:spcAft>
              <a:buSzPct val="100000"/>
              <a:buNone/>
            </a:pPr>
            <a:r>
              <a:rPr i="1" lang="en">
                <a:solidFill>
                  <a:schemeClr val="dk1"/>
                </a:solidFill>
              </a:rPr>
              <a:t>Snehal Nikam- W1650226</a:t>
            </a:r>
            <a:endParaRPr/>
          </a:p>
          <a:p>
            <a:pPr indent="0" lvl="0" marL="0" rtl="0" algn="ctr">
              <a:lnSpc>
                <a:spcPct val="90000"/>
              </a:lnSpc>
              <a:spcBef>
                <a:spcPts val="800"/>
              </a:spcBef>
              <a:spcAft>
                <a:spcPts val="0"/>
              </a:spcAft>
              <a:buSzPct val="100000"/>
              <a:buNone/>
            </a:pPr>
            <a:r>
              <a:rPr i="1" lang="en">
                <a:solidFill>
                  <a:schemeClr val="dk1"/>
                </a:solidFill>
              </a:rPr>
              <a:t>Saurabh Deshmukh- W1648445</a:t>
            </a:r>
            <a:endParaRPr/>
          </a:p>
          <a:p>
            <a:pPr indent="0" lvl="0" marL="0" rtl="0" algn="ctr">
              <a:lnSpc>
                <a:spcPct val="90000"/>
              </a:lnSpc>
              <a:spcBef>
                <a:spcPts val="800"/>
              </a:spcBef>
              <a:spcAft>
                <a:spcPts val="0"/>
              </a:spcAft>
              <a:buSzPct val="120000"/>
              <a:buNone/>
            </a:pPr>
            <a:r>
              <a:rPr i="1" lang="en">
                <a:solidFill>
                  <a:schemeClr val="dk1"/>
                </a:solidFill>
              </a:rPr>
              <a:t>Shreya Krishnamoorthy- W1651153</a:t>
            </a:r>
            <a:endParaRPr i="1" sz="1500">
              <a:solidFill>
                <a:schemeClr val="dk1"/>
              </a:solidFill>
            </a:endParaRPr>
          </a:p>
        </p:txBody>
      </p:sp>
      <p:sp>
        <p:nvSpPr>
          <p:cNvPr id="134" name="Google Shape;134;p28"/>
          <p:cNvSpPr txBox="1"/>
          <p:nvPr>
            <p:ph type="title"/>
          </p:nvPr>
        </p:nvSpPr>
        <p:spPr>
          <a:xfrm>
            <a:off x="1602988" y="643984"/>
            <a:ext cx="6609885" cy="98688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en" sz="2400">
                <a:latin typeface="Calibri"/>
                <a:ea typeface="Calibri"/>
                <a:cs typeface="Calibri"/>
                <a:sym typeface="Calibri"/>
              </a:rPr>
              <a:t>COEN 275 </a:t>
            </a:r>
            <a:br>
              <a:rPr lang="en" sz="2400">
                <a:latin typeface="Calibri"/>
                <a:ea typeface="Calibri"/>
                <a:cs typeface="Calibri"/>
                <a:sym typeface="Calibri"/>
              </a:rPr>
            </a:br>
            <a:r>
              <a:rPr lang="en" sz="2400">
                <a:latin typeface="Calibri"/>
                <a:ea typeface="Calibri"/>
                <a:cs typeface="Calibri"/>
                <a:sym typeface="Calibri"/>
              </a:rPr>
              <a:t>Object-Oriented Analysis, Design and Programming </a:t>
            </a:r>
            <a:br>
              <a:rPr lang="en" sz="2400">
                <a:latin typeface="Calibri"/>
                <a:ea typeface="Calibri"/>
                <a:cs typeface="Calibri"/>
                <a:sym typeface="Calibri"/>
              </a:rPr>
            </a:br>
            <a:endParaRPr sz="2400"/>
          </a:p>
        </p:txBody>
      </p:sp>
      <p:sp>
        <p:nvSpPr>
          <p:cNvPr id="135" name="Google Shape;135;p28"/>
          <p:cNvSpPr txBox="1"/>
          <p:nvPr/>
        </p:nvSpPr>
        <p:spPr>
          <a:xfrm flipH="1">
            <a:off x="2670717" y="1602621"/>
            <a:ext cx="4474427"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400" u="none" cap="none" strike="noStrike">
                <a:solidFill>
                  <a:srgbClr val="002060"/>
                </a:solidFill>
                <a:latin typeface="Arial"/>
                <a:ea typeface="Arial"/>
                <a:cs typeface="Arial"/>
                <a:sym typeface="Arial"/>
              </a:rPr>
              <a:t>E-COMMERCE PLATFORM</a:t>
            </a:r>
            <a:endParaRPr sz="1100"/>
          </a:p>
          <a:p>
            <a:pPr indent="0" lvl="0" marL="0" marR="0" rtl="0" algn="ctr">
              <a:spcBef>
                <a:spcPts val="0"/>
              </a:spcBef>
              <a:spcAft>
                <a:spcPts val="0"/>
              </a:spcAft>
              <a:buNone/>
            </a:pPr>
            <a:r>
              <a:rPr b="1" i="1" lang="en" sz="1400" u="none" cap="none" strike="noStrike">
                <a:solidFill>
                  <a:srgbClr val="002060"/>
                </a:solidFill>
                <a:latin typeface="Arial"/>
                <a:ea typeface="Arial"/>
                <a:cs typeface="Arial"/>
                <a:sym typeface="Arial"/>
              </a:rPr>
              <a:t>FULL STACK WEB APPLICATION DEVELOPMENT</a:t>
            </a:r>
            <a:endParaRPr b="1" i="1" sz="1400" u="none" cap="none" strike="noStrike">
              <a:solidFill>
                <a:srgbClr val="002060"/>
              </a:solidFill>
              <a:latin typeface="Arial"/>
              <a:ea typeface="Arial"/>
              <a:cs typeface="Arial"/>
              <a:sym typeface="Arial"/>
            </a:endParaRPr>
          </a:p>
        </p:txBody>
      </p:sp>
      <p:sp>
        <p:nvSpPr>
          <p:cNvPr id="136" name="Google Shape;136;p28"/>
          <p:cNvSpPr txBox="1"/>
          <p:nvPr/>
        </p:nvSpPr>
        <p:spPr>
          <a:xfrm>
            <a:off x="3799777" y="3838808"/>
            <a:ext cx="2350119" cy="110799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1" lang="en" sz="1400" u="none" cap="none" strike="noStrike">
                <a:solidFill>
                  <a:schemeClr val="dk1"/>
                </a:solidFill>
                <a:latin typeface="Arial"/>
                <a:ea typeface="Arial"/>
                <a:cs typeface="Arial"/>
                <a:sym typeface="Arial"/>
              </a:rPr>
              <a:t>Under the guidance of:</a:t>
            </a:r>
            <a:endParaRPr sz="1100"/>
          </a:p>
          <a:p>
            <a:pPr indent="0" lvl="0" marL="0" marR="0" rtl="0" algn="ctr">
              <a:spcBef>
                <a:spcPts val="0"/>
              </a:spcBef>
              <a:spcAft>
                <a:spcPts val="0"/>
              </a:spcAft>
              <a:buNone/>
            </a:pPr>
            <a:r>
              <a:rPr b="1" i="1" lang="en" sz="1400" u="none" cap="none" strike="noStrike">
                <a:solidFill>
                  <a:schemeClr val="dk1"/>
                </a:solidFill>
                <a:latin typeface="Arial"/>
                <a:ea typeface="Arial"/>
                <a:cs typeface="Arial"/>
                <a:sym typeface="Arial"/>
              </a:rPr>
              <a:t>Prof. Paddu Melanahalli</a:t>
            </a:r>
            <a:endParaRPr b="1" i="1"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1400" u="none" cap="none" strike="noStrike">
              <a:solidFill>
                <a:srgbClr val="7F7F7F"/>
              </a:solidFill>
              <a:latin typeface="Arial"/>
              <a:ea typeface="Arial"/>
              <a:cs typeface="Arial"/>
              <a:sym typeface="Arial"/>
            </a:endParaRPr>
          </a:p>
          <a:p>
            <a:pPr indent="0" lvl="0" marL="0" marR="0" rtl="0" algn="ctr">
              <a:spcBef>
                <a:spcPts val="0"/>
              </a:spcBef>
              <a:spcAft>
                <a:spcPts val="0"/>
              </a:spcAft>
              <a:buNone/>
            </a:pPr>
            <a:r>
              <a:t/>
            </a:r>
            <a:endParaRPr b="0" i="0" sz="1400" u="none" cap="none" strike="noStrike">
              <a:solidFill>
                <a:srgbClr val="7F7F7F"/>
              </a:solidFill>
              <a:latin typeface="Arial"/>
              <a:ea typeface="Arial"/>
              <a:cs typeface="Arial"/>
              <a:sym typeface="Arial"/>
            </a:endParaRPr>
          </a:p>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7" name="Google Shape;137;p28"/>
          <p:cNvSpPr txBox="1"/>
          <p:nvPr/>
        </p:nvSpPr>
        <p:spPr>
          <a:xfrm>
            <a:off x="3161372" y="4669805"/>
            <a:ext cx="405625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7F7F7F"/>
                </a:solidFill>
                <a:latin typeface="Arial"/>
                <a:ea typeface="Arial"/>
                <a:cs typeface="Arial"/>
                <a:sym typeface="Arial"/>
              </a:rPr>
              <a:t>School of Engineering/Graduate Engineering</a:t>
            </a:r>
            <a:endParaRPr sz="1400">
              <a:solidFill>
                <a:srgbClr val="7F7F7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idx="1" type="body"/>
          </p:nvPr>
        </p:nvSpPr>
        <p:spPr>
          <a:xfrm>
            <a:off x="519157" y="1038314"/>
            <a:ext cx="8159100" cy="4105200"/>
          </a:xfrm>
          <a:prstGeom prst="rect">
            <a:avLst/>
          </a:prstGeom>
          <a:noFill/>
          <a:ln>
            <a:noFill/>
          </a:ln>
        </p:spPr>
        <p:txBody>
          <a:bodyPr anchorCtr="0" anchor="t" bIns="34275" lIns="68575" spcFirstLastPara="1" rIns="68575" wrap="square" tIns="34275">
            <a:normAutofit/>
          </a:bodyPr>
          <a:lstStyle/>
          <a:p>
            <a:pPr indent="-203200" lvl="0" marL="177800" rtl="0" algn="l">
              <a:spcBef>
                <a:spcPts val="800"/>
              </a:spcBef>
              <a:spcAft>
                <a:spcPts val="0"/>
              </a:spcAft>
              <a:buSzPts val="1800"/>
              <a:buChar char="•"/>
            </a:pPr>
            <a:r>
              <a:rPr b="1" lang="en">
                <a:solidFill>
                  <a:srgbClr val="424242"/>
                </a:solidFill>
                <a:latin typeface="Arial"/>
                <a:ea typeface="Arial"/>
                <a:cs typeface="Arial"/>
                <a:sym typeface="Arial"/>
              </a:rPr>
              <a:t>CategoryService:</a:t>
            </a:r>
            <a:r>
              <a:rPr lang="en">
                <a:solidFill>
                  <a:srgbClr val="424242"/>
                </a:solidFill>
                <a:latin typeface="Arial"/>
                <a:ea typeface="Arial"/>
                <a:cs typeface="Arial"/>
                <a:sym typeface="Arial"/>
              </a:rPr>
              <a:t> This class contains the functions that enable the admin to create, list, get category by name or ID and update category.</a:t>
            </a:r>
            <a:endParaRPr>
              <a:solidFill>
                <a:srgbClr val="424242"/>
              </a:solidFill>
              <a:latin typeface="Arial"/>
              <a:ea typeface="Arial"/>
              <a:cs typeface="Arial"/>
              <a:sym typeface="Arial"/>
            </a:endParaRPr>
          </a:p>
          <a:p>
            <a:pPr indent="-203200" lvl="0" marL="177800" rtl="0" algn="l">
              <a:spcBef>
                <a:spcPts val="800"/>
              </a:spcBef>
              <a:spcAft>
                <a:spcPts val="0"/>
              </a:spcAft>
              <a:buSzPts val="1800"/>
              <a:buChar char="•"/>
            </a:pPr>
            <a:r>
              <a:rPr b="1" lang="en">
                <a:solidFill>
                  <a:srgbClr val="424242"/>
                </a:solidFill>
                <a:latin typeface="Arial"/>
                <a:ea typeface="Arial"/>
                <a:cs typeface="Arial"/>
                <a:sym typeface="Arial"/>
              </a:rPr>
              <a:t>ProductService:</a:t>
            </a:r>
            <a:r>
              <a:rPr lang="en">
                <a:solidFill>
                  <a:srgbClr val="424242"/>
                </a:solidFill>
                <a:latin typeface="Arial"/>
                <a:ea typeface="Arial"/>
                <a:cs typeface="Arial"/>
                <a:sym typeface="Arial"/>
              </a:rPr>
              <a:t> This class contains the functions that enable the admin to create, list, get the product by ID and update product.</a:t>
            </a:r>
            <a:endParaRPr>
              <a:solidFill>
                <a:srgbClr val="FF0F49"/>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UserService: </a:t>
            </a:r>
            <a:r>
              <a:rPr lang="en">
                <a:solidFill>
                  <a:srgbClr val="424242"/>
                </a:solidFill>
                <a:latin typeface="Arial"/>
                <a:ea typeface="Arial"/>
                <a:cs typeface="Arial"/>
                <a:sym typeface="Arial"/>
              </a:rPr>
              <a:t>This class contains the functions which hash the user password and enable the user to sign up/sign in.</a:t>
            </a:r>
            <a:endParaRPr>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CartService: </a:t>
            </a:r>
            <a:r>
              <a:rPr lang="en">
                <a:solidFill>
                  <a:srgbClr val="424242"/>
                </a:solidFill>
                <a:latin typeface="Arial"/>
                <a:ea typeface="Arial"/>
                <a:cs typeface="Arial"/>
                <a:sym typeface="Arial"/>
              </a:rPr>
              <a:t>This class contains the functions that enable the user to add items to cart, delete items from cart and view the cart.</a:t>
            </a:r>
            <a:endParaRPr>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WishListService: </a:t>
            </a:r>
            <a:r>
              <a:rPr lang="en">
                <a:solidFill>
                  <a:srgbClr val="424242"/>
                </a:solidFill>
                <a:latin typeface="Arial"/>
                <a:ea typeface="Arial"/>
                <a:cs typeface="Arial"/>
                <a:sym typeface="Arial"/>
              </a:rPr>
              <a:t>This class contains the functions that enable the users to create and get the wishlist.</a:t>
            </a:r>
            <a:endParaRPr>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AuthenticationService: </a:t>
            </a:r>
            <a:r>
              <a:rPr lang="en">
                <a:solidFill>
                  <a:srgbClr val="424242"/>
                </a:solidFill>
                <a:latin typeface="Arial"/>
                <a:ea typeface="Arial"/>
                <a:cs typeface="Arial"/>
                <a:sym typeface="Arial"/>
              </a:rPr>
              <a:t>This class contains the functions related with authentication such as getting the token, getting the user, saving the confirmation token and authenticating.</a:t>
            </a:r>
            <a:endParaRPr>
              <a:solidFill>
                <a:srgbClr val="424242"/>
              </a:solidFill>
              <a:latin typeface="Arial"/>
              <a:ea typeface="Arial"/>
              <a:cs typeface="Arial"/>
              <a:sym typeface="Arial"/>
            </a:endParaRPr>
          </a:p>
        </p:txBody>
      </p:sp>
      <p:sp>
        <p:nvSpPr>
          <p:cNvPr id="206" name="Google Shape;206;p37"/>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07" name="Google Shape;207;p37"/>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800"/>
              <a:buNone/>
            </a:pPr>
            <a:r>
              <a:rPr lang="en">
                <a:solidFill>
                  <a:srgbClr val="424242"/>
                </a:solidFill>
                <a:latin typeface="Arial"/>
                <a:ea typeface="Arial"/>
                <a:cs typeface="Arial"/>
                <a:sym typeface="Arial"/>
              </a:rPr>
              <a:t>T</a:t>
            </a:r>
            <a:r>
              <a:rPr b="0" i="0" lang="en">
                <a:solidFill>
                  <a:srgbClr val="424242"/>
                </a:solidFill>
                <a:latin typeface="Arial"/>
                <a:ea typeface="Arial"/>
                <a:cs typeface="Arial"/>
                <a:sym typeface="Arial"/>
              </a:rPr>
              <a:t>he main classes of our e-commerce system are as follows:</a:t>
            </a:r>
            <a:endParaRPr b="0" i="0">
              <a:solidFill>
                <a:srgbClr val="424242"/>
              </a:solidFill>
              <a:latin typeface="Arial"/>
              <a:ea typeface="Arial"/>
              <a:cs typeface="Arial"/>
              <a:sym typeface="Arial"/>
            </a:endParaRPr>
          </a:p>
          <a:p>
            <a:pPr indent="-177800" lvl="0" marL="177800" rtl="0" algn="l">
              <a:lnSpc>
                <a:spcPct val="90000"/>
              </a:lnSpc>
              <a:spcBef>
                <a:spcPts val="800"/>
              </a:spcBef>
              <a:spcAft>
                <a:spcPts val="0"/>
              </a:spcAft>
              <a:buSzPts val="1800"/>
              <a:buChar char="•"/>
            </a:pPr>
            <a:r>
              <a:rPr b="1" lang="en">
                <a:solidFill>
                  <a:srgbClr val="424242"/>
                </a:solidFill>
                <a:latin typeface="Arial"/>
                <a:ea typeface="Arial"/>
                <a:cs typeface="Arial"/>
                <a:sym typeface="Arial"/>
              </a:rPr>
              <a:t>EcommerceApplication:</a:t>
            </a:r>
            <a:r>
              <a:rPr lang="en">
                <a:solidFill>
                  <a:srgbClr val="424242"/>
                </a:solidFill>
                <a:latin typeface="Arial"/>
                <a:ea typeface="Arial"/>
                <a:cs typeface="Arial"/>
                <a:sym typeface="Arial"/>
              </a:rPr>
              <a:t> This is the starter class for this application, with the main() function.</a:t>
            </a:r>
            <a:r>
              <a:rPr b="1" lang="en">
                <a:solidFill>
                  <a:srgbClr val="424242"/>
                </a:solidFill>
                <a:latin typeface="Arial"/>
                <a:ea typeface="Arial"/>
                <a:cs typeface="Arial"/>
                <a:sym typeface="Arial"/>
              </a:rPr>
              <a:t> </a:t>
            </a:r>
            <a:endParaRPr b="0" i="0">
              <a:solidFill>
                <a:srgbClr val="424242"/>
              </a:solidFill>
              <a:latin typeface="Arial"/>
              <a:ea typeface="Arial"/>
              <a:cs typeface="Arial"/>
              <a:sym typeface="Arial"/>
            </a:endParaRPr>
          </a:p>
        </p:txBody>
      </p:sp>
      <p:sp>
        <p:nvSpPr>
          <p:cNvPr id="213" name="Google Shape;213;p38"/>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14" name="Google Shape;214;p38"/>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15" name="Google Shape;215;p38"/>
          <p:cNvSpPr/>
          <p:nvPr/>
        </p:nvSpPr>
        <p:spPr>
          <a:xfrm>
            <a:off x="692223" y="2024567"/>
            <a:ext cx="4656667" cy="590601"/>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EcommerceApplication</a:t>
            </a:r>
            <a:endParaRPr sz="1100"/>
          </a:p>
        </p:txBody>
      </p:sp>
      <p:sp>
        <p:nvSpPr>
          <p:cNvPr id="216" name="Google Shape;216;p38"/>
          <p:cNvSpPr/>
          <p:nvPr/>
        </p:nvSpPr>
        <p:spPr>
          <a:xfrm>
            <a:off x="692222" y="2758977"/>
            <a:ext cx="4656667" cy="402558"/>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17" name="Google Shape;217;p38"/>
          <p:cNvSpPr txBox="1"/>
          <p:nvPr/>
        </p:nvSpPr>
        <p:spPr>
          <a:xfrm>
            <a:off x="971087" y="2821756"/>
            <a:ext cx="196426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main()</a:t>
            </a:r>
            <a:endParaRPr sz="14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Category:</a:t>
            </a:r>
            <a:r>
              <a:rPr lang="en">
                <a:solidFill>
                  <a:srgbClr val="424242"/>
                </a:solidFill>
                <a:latin typeface="Arial"/>
                <a:ea typeface="Arial"/>
                <a:cs typeface="Arial"/>
                <a:sym typeface="Arial"/>
              </a:rPr>
              <a:t> The category has the values- Category ID, Category name, Description, Image URL and the set of products objects under the category.</a:t>
            </a:r>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223" name="Google Shape;223;p39"/>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24" name="Google Shape;224;p39"/>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25" name="Google Shape;225;p39"/>
          <p:cNvSpPr/>
          <p:nvPr/>
        </p:nvSpPr>
        <p:spPr>
          <a:xfrm>
            <a:off x="692223" y="1754065"/>
            <a:ext cx="4656667" cy="1137724"/>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Category</a:t>
            </a:r>
            <a:endParaRPr sz="1100"/>
          </a:p>
          <a:p>
            <a:pPr indent="0" lvl="0" marL="0" marR="0" rtl="0" algn="l">
              <a:spcBef>
                <a:spcPts val="0"/>
              </a:spcBef>
              <a:spcAft>
                <a:spcPts val="0"/>
              </a:spcAft>
              <a:buNone/>
            </a:pPr>
            <a:r>
              <a:rPr lang="en" sz="1100">
                <a:solidFill>
                  <a:schemeClr val="lt1"/>
                </a:solidFill>
              </a:rPr>
              <a:t>i</a:t>
            </a:r>
            <a:r>
              <a:rPr lang="en" sz="1100">
                <a:solidFill>
                  <a:schemeClr val="lt1"/>
                </a:solidFill>
                <a:latin typeface="Arial"/>
                <a:ea typeface="Arial"/>
                <a:cs typeface="Arial"/>
                <a:sym typeface="Arial"/>
              </a:rPr>
              <a:t>d</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categoryName</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 sz="1100">
                <a:solidFill>
                  <a:schemeClr val="lt1"/>
                </a:solidFill>
                <a:latin typeface="Arial"/>
                <a:ea typeface="Arial"/>
                <a:cs typeface="Arial"/>
                <a:sym typeface="Arial"/>
              </a:rPr>
              <a:t>description</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imgURL</a:t>
            </a:r>
            <a:endParaRPr sz="1100">
              <a:solidFill>
                <a:schemeClr val="lt1"/>
              </a:solidFill>
              <a:latin typeface="Arial"/>
              <a:ea typeface="Arial"/>
              <a:cs typeface="Arial"/>
              <a:sym typeface="Arial"/>
            </a:endParaRPr>
          </a:p>
          <a:p>
            <a:pPr indent="0" lvl="0" marL="0" marR="0" rtl="0" algn="l">
              <a:spcBef>
                <a:spcPts val="0"/>
              </a:spcBef>
              <a:spcAft>
                <a:spcPts val="0"/>
              </a:spcAft>
              <a:buNone/>
            </a:pPr>
            <a:r>
              <a:rPr lang="en" sz="1100">
                <a:solidFill>
                  <a:schemeClr val="lt1"/>
                </a:solidFill>
                <a:latin typeface="Arial"/>
                <a:ea typeface="Arial"/>
                <a:cs typeface="Arial"/>
                <a:sym typeface="Arial"/>
              </a:rPr>
              <a:t>products (set of products)</a:t>
            </a:r>
            <a:endParaRPr sz="1100"/>
          </a:p>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226" name="Google Shape;226;p39"/>
          <p:cNvSpPr/>
          <p:nvPr/>
        </p:nvSpPr>
        <p:spPr>
          <a:xfrm>
            <a:off x="692224" y="3104434"/>
            <a:ext cx="4656667" cy="1369205"/>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27" name="Google Shape;227;p39"/>
          <p:cNvSpPr txBox="1"/>
          <p:nvPr/>
        </p:nvSpPr>
        <p:spPr>
          <a:xfrm>
            <a:off x="2964032" y="3242191"/>
            <a:ext cx="1964267" cy="110799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setId()</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setCategoryName()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setDescription()</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setImgURL()</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setProducts()</a:t>
            </a:r>
            <a:endParaRPr sz="1400">
              <a:solidFill>
                <a:schemeClr val="lt1"/>
              </a:solidFill>
              <a:latin typeface="Arial"/>
              <a:ea typeface="Arial"/>
              <a:cs typeface="Arial"/>
              <a:sym typeface="Arial"/>
            </a:endParaRPr>
          </a:p>
        </p:txBody>
      </p:sp>
      <p:sp>
        <p:nvSpPr>
          <p:cNvPr id="228" name="Google Shape;228;p39"/>
          <p:cNvSpPr txBox="1"/>
          <p:nvPr/>
        </p:nvSpPr>
        <p:spPr>
          <a:xfrm>
            <a:off x="820919" y="3242191"/>
            <a:ext cx="1964267" cy="110799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getId()</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getCategoryName()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getDescription()</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getImgURL()</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getProducts()</a:t>
            </a:r>
            <a:endParaRPr sz="14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Product:</a:t>
            </a:r>
            <a:r>
              <a:rPr lang="en">
                <a:solidFill>
                  <a:srgbClr val="424242"/>
                </a:solidFill>
                <a:latin typeface="Arial"/>
                <a:ea typeface="Arial"/>
                <a:cs typeface="Arial"/>
                <a:sym typeface="Arial"/>
              </a:rPr>
              <a:t> Each product has a Product ID, Product name, Description, Price, Image URL, isActive status and no. of units in stock.</a:t>
            </a:r>
            <a:endParaRPr>
              <a:solidFill>
                <a:srgbClr val="424242"/>
              </a:solidFill>
              <a:latin typeface="Arial"/>
              <a:ea typeface="Arial"/>
              <a:cs typeface="Arial"/>
              <a:sym typeface="Arial"/>
            </a:endParaRPr>
          </a:p>
        </p:txBody>
      </p:sp>
      <p:sp>
        <p:nvSpPr>
          <p:cNvPr id="234" name="Google Shape;234;p40"/>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35" name="Google Shape;235;p40"/>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36" name="Google Shape;236;p40"/>
          <p:cNvSpPr/>
          <p:nvPr/>
        </p:nvSpPr>
        <p:spPr>
          <a:xfrm>
            <a:off x="692224" y="1623059"/>
            <a:ext cx="4656667" cy="1708324"/>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Product</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i</a:t>
            </a:r>
            <a:r>
              <a:rPr lang="en" sz="1400">
                <a:solidFill>
                  <a:schemeClr val="lt1"/>
                </a:solidFill>
                <a:latin typeface="Arial"/>
                <a:ea typeface="Arial"/>
                <a:cs typeface="Arial"/>
                <a:sym typeface="Arial"/>
              </a:rPr>
              <a:t>d</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productName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description</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imgURL</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price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active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unitsInStock</a:t>
            </a:r>
            <a:endParaRPr sz="1400">
              <a:solidFill>
                <a:schemeClr val="lt1"/>
              </a:solidFill>
              <a:latin typeface="Arial"/>
              <a:ea typeface="Arial"/>
              <a:cs typeface="Arial"/>
              <a:sym typeface="Arial"/>
            </a:endParaRPr>
          </a:p>
        </p:txBody>
      </p:sp>
      <p:sp>
        <p:nvSpPr>
          <p:cNvPr id="237" name="Google Shape;237;p40"/>
          <p:cNvSpPr/>
          <p:nvPr/>
        </p:nvSpPr>
        <p:spPr>
          <a:xfrm>
            <a:off x="692224" y="3476639"/>
            <a:ext cx="4656667" cy="1514461"/>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getId()</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getProductName()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getDescription()</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getImgURL()</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getPrice()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getActive()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getUnitsInStock()</a:t>
            </a:r>
            <a:endParaRPr sz="1400">
              <a:solidFill>
                <a:schemeClr val="lt1"/>
              </a:solidFill>
              <a:latin typeface="Arial"/>
              <a:ea typeface="Arial"/>
              <a:cs typeface="Arial"/>
              <a:sym typeface="Arial"/>
            </a:endParaRPr>
          </a:p>
        </p:txBody>
      </p:sp>
      <p:sp>
        <p:nvSpPr>
          <p:cNvPr id="238" name="Google Shape;238;p40"/>
          <p:cNvSpPr/>
          <p:nvPr/>
        </p:nvSpPr>
        <p:spPr>
          <a:xfrm>
            <a:off x="2937510" y="3476639"/>
            <a:ext cx="2023110" cy="15234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setId()</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setProductName()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setDescription()</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setImgURL()</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setPrice()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setActive()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setUnitsInStock()</a:t>
            </a:r>
            <a:endParaRPr sz="14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User</a:t>
            </a:r>
            <a:r>
              <a:rPr b="1" lang="en">
                <a:solidFill>
                  <a:srgbClr val="424242"/>
                </a:solidFill>
                <a:latin typeface="Arial"/>
                <a:ea typeface="Arial"/>
                <a:cs typeface="Arial"/>
                <a:sym typeface="Arial"/>
              </a:rPr>
              <a:t>:</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Each user has the values- id, firstName, lastName, email and password.</a:t>
            </a:r>
            <a:endParaRPr>
              <a:solidFill>
                <a:srgbClr val="424242"/>
              </a:solidFill>
              <a:latin typeface="Arial"/>
              <a:ea typeface="Arial"/>
              <a:cs typeface="Arial"/>
              <a:sym typeface="Arial"/>
            </a:endParaRPr>
          </a:p>
        </p:txBody>
      </p:sp>
      <p:sp>
        <p:nvSpPr>
          <p:cNvPr id="244" name="Google Shape;244;p41"/>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45" name="Google Shape;245;p41"/>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46" name="Google Shape;246;p41"/>
          <p:cNvSpPr/>
          <p:nvPr/>
        </p:nvSpPr>
        <p:spPr>
          <a:xfrm>
            <a:off x="692225" y="1704900"/>
            <a:ext cx="4656600" cy="15144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User</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i</a:t>
            </a:r>
            <a:r>
              <a:rPr lang="en" sz="1400">
                <a:solidFill>
                  <a:schemeClr val="lt1"/>
                </a:solidFill>
                <a:latin typeface="Arial"/>
                <a:ea typeface="Arial"/>
                <a:cs typeface="Arial"/>
                <a:sym typeface="Arial"/>
              </a:rPr>
              <a:t>d</a:t>
            </a:r>
            <a:endParaRPr sz="1100"/>
          </a:p>
          <a:p>
            <a:pPr indent="0" lvl="0" marL="0" marR="0" rtl="0" algn="l">
              <a:spcBef>
                <a:spcPts val="0"/>
              </a:spcBef>
              <a:spcAft>
                <a:spcPts val="0"/>
              </a:spcAft>
              <a:buNone/>
            </a:pPr>
            <a:r>
              <a:rPr lang="en">
                <a:solidFill>
                  <a:schemeClr val="lt1"/>
                </a:solidFill>
              </a:rPr>
              <a:t>firstName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lastName</a:t>
            </a:r>
            <a:endParaRPr sz="1100"/>
          </a:p>
          <a:p>
            <a:pPr indent="0" lvl="0" marL="0" marR="0" rtl="0" algn="l">
              <a:spcBef>
                <a:spcPts val="0"/>
              </a:spcBef>
              <a:spcAft>
                <a:spcPts val="0"/>
              </a:spcAft>
              <a:buNone/>
            </a:pPr>
            <a:r>
              <a:rPr lang="en">
                <a:solidFill>
                  <a:schemeClr val="lt1"/>
                </a:solidFill>
              </a:rPr>
              <a:t>Email</a:t>
            </a:r>
            <a:endParaRPr>
              <a:solidFill>
                <a:schemeClr val="lt1"/>
              </a:solidFill>
            </a:endParaRPr>
          </a:p>
          <a:p>
            <a:pPr indent="0" lvl="0" marL="0" marR="0" rtl="0" algn="l">
              <a:spcBef>
                <a:spcPts val="0"/>
              </a:spcBef>
              <a:spcAft>
                <a:spcPts val="0"/>
              </a:spcAft>
              <a:buNone/>
            </a:pPr>
            <a:r>
              <a:rPr lang="en">
                <a:solidFill>
                  <a:schemeClr val="lt1"/>
                </a:solidFill>
              </a:rPr>
              <a:t>phone</a:t>
            </a:r>
            <a:endParaRPr>
              <a:solidFill>
                <a:schemeClr val="lt1"/>
              </a:solidFill>
            </a:endParaRPr>
          </a:p>
          <a:p>
            <a:pPr indent="0" lvl="0" marL="0" marR="0" rtl="0" algn="l">
              <a:spcBef>
                <a:spcPts val="0"/>
              </a:spcBef>
              <a:spcAft>
                <a:spcPts val="0"/>
              </a:spcAft>
              <a:buNone/>
            </a:pPr>
            <a:r>
              <a:rPr lang="en">
                <a:solidFill>
                  <a:schemeClr val="lt1"/>
                </a:solidFill>
              </a:rPr>
              <a:t>password</a:t>
            </a:r>
            <a:endParaRPr sz="1400">
              <a:solidFill>
                <a:schemeClr val="lt1"/>
              </a:solidFill>
              <a:latin typeface="Arial"/>
              <a:ea typeface="Arial"/>
              <a:cs typeface="Arial"/>
              <a:sym typeface="Arial"/>
            </a:endParaRPr>
          </a:p>
        </p:txBody>
      </p:sp>
      <p:sp>
        <p:nvSpPr>
          <p:cNvPr id="247" name="Google Shape;247;p41"/>
          <p:cNvSpPr/>
          <p:nvPr/>
        </p:nvSpPr>
        <p:spPr>
          <a:xfrm>
            <a:off x="692225" y="3359800"/>
            <a:ext cx="4656600" cy="14157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getId()</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t>
            </a:r>
            <a:r>
              <a:rPr lang="en">
                <a:solidFill>
                  <a:schemeClr val="lt1"/>
                </a:solidFill>
              </a:rPr>
              <a:t>First</a:t>
            </a:r>
            <a:r>
              <a:rPr lang="en" sz="1400">
                <a:solidFill>
                  <a:schemeClr val="lt1"/>
                </a:solidFill>
                <a:latin typeface="Arial"/>
                <a:ea typeface="Arial"/>
                <a:cs typeface="Arial"/>
                <a:sym typeface="Arial"/>
              </a:rPr>
              <a:t>Name()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t>
            </a:r>
            <a:r>
              <a:rPr lang="en">
                <a:solidFill>
                  <a:schemeClr val="lt1"/>
                </a:solidFill>
              </a:rPr>
              <a:t>LastName</a:t>
            </a:r>
            <a:r>
              <a:rPr lang="en" sz="1400">
                <a:solidFill>
                  <a:schemeClr val="lt1"/>
                </a:solidFill>
                <a:latin typeface="Arial"/>
                <a:ea typeface="Arial"/>
                <a:cs typeface="Arial"/>
                <a:sym typeface="Arial"/>
              </a:rPr>
              <a:t>()</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t>
            </a:r>
            <a:r>
              <a:rPr lang="en">
                <a:solidFill>
                  <a:schemeClr val="lt1"/>
                </a:solidFill>
              </a:rPr>
              <a:t>Email</a:t>
            </a:r>
            <a:r>
              <a:rPr lang="en" sz="1400">
                <a:solidFill>
                  <a:schemeClr val="lt1"/>
                </a:solidFill>
                <a:latin typeface="Arial"/>
                <a:ea typeface="Arial"/>
                <a:cs typeface="Arial"/>
                <a:sym typeface="Arial"/>
              </a:rPr>
              <a:t>()</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getP</a:t>
            </a:r>
            <a:r>
              <a:rPr lang="en">
                <a:solidFill>
                  <a:schemeClr val="lt1"/>
                </a:solidFill>
              </a:rPr>
              <a:t>assword</a:t>
            </a:r>
            <a:r>
              <a:rPr lang="en" sz="1400">
                <a:solidFill>
                  <a:schemeClr val="lt1"/>
                </a:solidFill>
                <a:latin typeface="Arial"/>
                <a:ea typeface="Arial"/>
                <a:cs typeface="Arial"/>
                <a:sym typeface="Arial"/>
              </a:rPr>
              <a:t>()</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getPhone()</a:t>
            </a:r>
            <a:endParaRPr>
              <a:solidFill>
                <a:schemeClr val="lt1"/>
              </a:solidFill>
            </a:endParaRPr>
          </a:p>
        </p:txBody>
      </p:sp>
      <p:sp>
        <p:nvSpPr>
          <p:cNvPr id="248" name="Google Shape;248;p41"/>
          <p:cNvSpPr/>
          <p:nvPr/>
        </p:nvSpPr>
        <p:spPr>
          <a:xfrm>
            <a:off x="2945125" y="3219301"/>
            <a:ext cx="2015700" cy="1663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a:t>
            </a:r>
            <a:r>
              <a:rPr lang="en">
                <a:solidFill>
                  <a:schemeClr val="lt1"/>
                </a:solidFill>
              </a:rPr>
              <a:t>etId()</a:t>
            </a:r>
            <a:endParaRPr sz="1100">
              <a:solidFill>
                <a:schemeClr val="dk1"/>
              </a:solidFill>
            </a:endParaRPr>
          </a:p>
          <a:p>
            <a:pPr indent="0" lvl="0" marL="0" rtl="0" algn="l">
              <a:spcBef>
                <a:spcPts val="0"/>
              </a:spcBef>
              <a:spcAft>
                <a:spcPts val="0"/>
              </a:spcAft>
              <a:buClr>
                <a:schemeClr val="dk1"/>
              </a:buClr>
              <a:buFont typeface="Arial"/>
              <a:buNone/>
            </a:pPr>
            <a:r>
              <a:rPr lang="en">
                <a:solidFill>
                  <a:schemeClr val="lt1"/>
                </a:solidFill>
              </a:rPr>
              <a:t>setFirstName()</a:t>
            </a:r>
            <a:endParaRPr sz="1100">
              <a:solidFill>
                <a:schemeClr val="dk1"/>
              </a:solidFill>
            </a:endParaRPr>
          </a:p>
          <a:p>
            <a:pPr indent="0" lvl="0" marL="0" rtl="0" algn="l">
              <a:spcBef>
                <a:spcPts val="0"/>
              </a:spcBef>
              <a:spcAft>
                <a:spcPts val="0"/>
              </a:spcAft>
              <a:buClr>
                <a:schemeClr val="dk1"/>
              </a:buClr>
              <a:buFont typeface="Arial"/>
              <a:buNone/>
            </a:pPr>
            <a:r>
              <a:rPr lang="en">
                <a:solidFill>
                  <a:schemeClr val="lt1"/>
                </a:solidFill>
              </a:rPr>
              <a:t>setLastName()</a:t>
            </a:r>
            <a:endParaRPr sz="1100">
              <a:solidFill>
                <a:schemeClr val="dk1"/>
              </a:solidFill>
            </a:endParaRPr>
          </a:p>
          <a:p>
            <a:pPr indent="0" lvl="0" marL="0" rtl="0" algn="l">
              <a:spcBef>
                <a:spcPts val="0"/>
              </a:spcBef>
              <a:spcAft>
                <a:spcPts val="0"/>
              </a:spcAft>
              <a:buClr>
                <a:schemeClr val="dk1"/>
              </a:buClr>
              <a:buFont typeface="Arial"/>
              <a:buNone/>
            </a:pPr>
            <a:r>
              <a:rPr lang="en">
                <a:solidFill>
                  <a:schemeClr val="lt1"/>
                </a:solidFill>
              </a:rPr>
              <a:t>setEmail()</a:t>
            </a:r>
            <a:endParaRPr sz="1100">
              <a:solidFill>
                <a:schemeClr val="dk1"/>
              </a:solidFill>
            </a:endParaRPr>
          </a:p>
          <a:p>
            <a:pPr indent="0" lvl="0" marL="0" rtl="0" algn="l">
              <a:spcBef>
                <a:spcPts val="0"/>
              </a:spcBef>
              <a:spcAft>
                <a:spcPts val="0"/>
              </a:spcAft>
              <a:buClr>
                <a:schemeClr val="dk1"/>
              </a:buClr>
              <a:buFont typeface="Arial"/>
              <a:buNone/>
            </a:pPr>
            <a:r>
              <a:rPr lang="en">
                <a:solidFill>
                  <a:schemeClr val="lt1"/>
                </a:solidFill>
              </a:rPr>
              <a:t>setPassword()</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setPhone()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Cart:</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Each cart object has the details- id, createdDate, product, user and quantity.</a:t>
            </a:r>
            <a:endParaRPr>
              <a:solidFill>
                <a:srgbClr val="424242"/>
              </a:solidFill>
              <a:latin typeface="Arial"/>
              <a:ea typeface="Arial"/>
              <a:cs typeface="Arial"/>
              <a:sym typeface="Arial"/>
            </a:endParaRPr>
          </a:p>
        </p:txBody>
      </p:sp>
      <p:sp>
        <p:nvSpPr>
          <p:cNvPr id="254" name="Google Shape;254;p42"/>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55" name="Google Shape;255;p42"/>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56" name="Google Shape;256;p42"/>
          <p:cNvSpPr/>
          <p:nvPr/>
        </p:nvSpPr>
        <p:spPr>
          <a:xfrm>
            <a:off x="692225" y="1623051"/>
            <a:ext cx="4656600" cy="14382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Cart</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id</a:t>
            </a:r>
            <a:endParaRPr>
              <a:solidFill>
                <a:schemeClr val="lt1"/>
              </a:solidFill>
            </a:endParaRPr>
          </a:p>
          <a:p>
            <a:pPr indent="0" lvl="0" marL="0" marR="0" rtl="0" algn="l">
              <a:spcBef>
                <a:spcPts val="0"/>
              </a:spcBef>
              <a:spcAft>
                <a:spcPts val="0"/>
              </a:spcAft>
              <a:buNone/>
            </a:pPr>
            <a:r>
              <a:rPr lang="en">
                <a:solidFill>
                  <a:schemeClr val="lt1"/>
                </a:solidFill>
              </a:rPr>
              <a:t>createdDate</a:t>
            </a:r>
            <a:endParaRPr>
              <a:solidFill>
                <a:schemeClr val="lt1"/>
              </a:solidFill>
            </a:endParaRPr>
          </a:p>
          <a:p>
            <a:pPr indent="0" lvl="0" marL="0" marR="0" rtl="0" algn="l">
              <a:spcBef>
                <a:spcPts val="0"/>
              </a:spcBef>
              <a:spcAft>
                <a:spcPts val="0"/>
              </a:spcAft>
              <a:buNone/>
            </a:pPr>
            <a:r>
              <a:rPr lang="en">
                <a:solidFill>
                  <a:schemeClr val="lt1"/>
                </a:solidFill>
              </a:rPr>
              <a:t>product</a:t>
            </a:r>
            <a:endParaRPr>
              <a:solidFill>
                <a:schemeClr val="lt1"/>
              </a:solidFill>
            </a:endParaRPr>
          </a:p>
          <a:p>
            <a:pPr indent="0" lvl="0" marL="0" marR="0" rtl="0" algn="l">
              <a:spcBef>
                <a:spcPts val="0"/>
              </a:spcBef>
              <a:spcAft>
                <a:spcPts val="0"/>
              </a:spcAft>
              <a:buNone/>
            </a:pPr>
            <a:r>
              <a:rPr lang="en">
                <a:solidFill>
                  <a:schemeClr val="lt1"/>
                </a:solidFill>
              </a:rPr>
              <a:t>user</a:t>
            </a:r>
            <a:endParaRPr>
              <a:solidFill>
                <a:schemeClr val="lt1"/>
              </a:solidFill>
            </a:endParaRPr>
          </a:p>
          <a:p>
            <a:pPr indent="0" lvl="0" marL="0" marR="0" rtl="0" algn="l">
              <a:spcBef>
                <a:spcPts val="0"/>
              </a:spcBef>
              <a:spcAft>
                <a:spcPts val="0"/>
              </a:spcAft>
              <a:buNone/>
            </a:pPr>
            <a:r>
              <a:rPr lang="en">
                <a:solidFill>
                  <a:schemeClr val="lt1"/>
                </a:solidFill>
              </a:rPr>
              <a:t>quantity</a:t>
            </a:r>
            <a:endParaRPr>
              <a:solidFill>
                <a:schemeClr val="lt1"/>
              </a:solidFill>
            </a:endParaRPr>
          </a:p>
        </p:txBody>
      </p:sp>
      <p:sp>
        <p:nvSpPr>
          <p:cNvPr id="257" name="Google Shape;257;p42"/>
          <p:cNvSpPr/>
          <p:nvPr/>
        </p:nvSpPr>
        <p:spPr>
          <a:xfrm>
            <a:off x="692225" y="3186324"/>
            <a:ext cx="4656600" cy="13227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getI</a:t>
            </a:r>
            <a:r>
              <a:rPr lang="en">
                <a:solidFill>
                  <a:schemeClr val="lt1"/>
                </a:solidFill>
              </a:rPr>
              <a:t>d()</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getCreatedDate()</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getProduct()</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getUser()</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getQuantity()</a:t>
            </a:r>
            <a:endParaRPr>
              <a:solidFill>
                <a:schemeClr val="lt1"/>
              </a:solidFill>
            </a:endParaRPr>
          </a:p>
        </p:txBody>
      </p:sp>
      <p:sp>
        <p:nvSpPr>
          <p:cNvPr id="258" name="Google Shape;258;p42"/>
          <p:cNvSpPr/>
          <p:nvPr/>
        </p:nvSpPr>
        <p:spPr>
          <a:xfrm>
            <a:off x="2975610" y="3272038"/>
            <a:ext cx="2023200" cy="1523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setI</a:t>
            </a:r>
            <a:r>
              <a:rPr lang="en">
                <a:solidFill>
                  <a:schemeClr val="lt1"/>
                </a:solidFill>
              </a:rPr>
              <a:t>d()</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setCreatedDate()</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setProduct()</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setUser()</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setQuantity()</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body"/>
          </p:nvPr>
        </p:nvSpPr>
        <p:spPr>
          <a:xfrm>
            <a:off x="519132" y="101926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WishList: </a:t>
            </a:r>
            <a:r>
              <a:rPr lang="en">
                <a:solidFill>
                  <a:srgbClr val="424242"/>
                </a:solidFill>
                <a:latin typeface="Arial"/>
                <a:ea typeface="Arial"/>
                <a:cs typeface="Arial"/>
                <a:sym typeface="Arial"/>
              </a:rPr>
              <a:t>The wishlist has the values- id, user, createdDate and product.</a:t>
            </a:r>
            <a:endParaRPr>
              <a:solidFill>
                <a:srgbClr val="424242"/>
              </a:solidFill>
              <a:latin typeface="Arial"/>
              <a:ea typeface="Arial"/>
              <a:cs typeface="Arial"/>
              <a:sym typeface="Arial"/>
            </a:endParaRPr>
          </a:p>
          <a:p>
            <a:pPr indent="0" lvl="0" marL="177800" rtl="0" algn="l">
              <a:lnSpc>
                <a:spcPct val="90000"/>
              </a:lnSpc>
              <a:spcBef>
                <a:spcPts val="0"/>
              </a:spcBef>
              <a:spcAft>
                <a:spcPts val="0"/>
              </a:spcAft>
              <a:buNone/>
            </a:pPr>
            <a:r>
              <a:t/>
            </a:r>
            <a:endParaRPr>
              <a:solidFill>
                <a:srgbClr val="424242"/>
              </a:solidFill>
              <a:latin typeface="Arial"/>
              <a:ea typeface="Arial"/>
              <a:cs typeface="Arial"/>
              <a:sym typeface="Arial"/>
            </a:endParaRPr>
          </a:p>
        </p:txBody>
      </p:sp>
      <p:sp>
        <p:nvSpPr>
          <p:cNvPr id="264" name="Google Shape;264;p43"/>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65" name="Google Shape;265;p43"/>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66" name="Google Shape;266;p43"/>
          <p:cNvSpPr/>
          <p:nvPr/>
        </p:nvSpPr>
        <p:spPr>
          <a:xfrm>
            <a:off x="692225" y="1623050"/>
            <a:ext cx="4656600" cy="11439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WishList</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id</a:t>
            </a:r>
            <a:endParaRPr>
              <a:solidFill>
                <a:schemeClr val="lt1"/>
              </a:solidFill>
            </a:endParaRPr>
          </a:p>
          <a:p>
            <a:pPr indent="0" lvl="0" marL="0" marR="0" rtl="0" algn="l">
              <a:spcBef>
                <a:spcPts val="0"/>
              </a:spcBef>
              <a:spcAft>
                <a:spcPts val="0"/>
              </a:spcAft>
              <a:buNone/>
            </a:pPr>
            <a:r>
              <a:rPr lang="en">
                <a:solidFill>
                  <a:schemeClr val="lt1"/>
                </a:solidFill>
              </a:rPr>
              <a:t>user</a:t>
            </a:r>
            <a:endParaRPr>
              <a:solidFill>
                <a:schemeClr val="lt1"/>
              </a:solidFill>
            </a:endParaRPr>
          </a:p>
          <a:p>
            <a:pPr indent="0" lvl="0" marL="0" marR="0" rtl="0" algn="l">
              <a:spcBef>
                <a:spcPts val="0"/>
              </a:spcBef>
              <a:spcAft>
                <a:spcPts val="0"/>
              </a:spcAft>
              <a:buNone/>
            </a:pPr>
            <a:r>
              <a:rPr lang="en">
                <a:solidFill>
                  <a:schemeClr val="lt1"/>
                </a:solidFill>
              </a:rPr>
              <a:t>createdDate</a:t>
            </a:r>
            <a:endParaRPr>
              <a:solidFill>
                <a:schemeClr val="lt1"/>
              </a:solidFill>
            </a:endParaRPr>
          </a:p>
          <a:p>
            <a:pPr indent="0" lvl="0" marL="0" marR="0" rtl="0" algn="l">
              <a:spcBef>
                <a:spcPts val="0"/>
              </a:spcBef>
              <a:spcAft>
                <a:spcPts val="0"/>
              </a:spcAft>
              <a:buNone/>
            </a:pPr>
            <a:r>
              <a:rPr lang="en">
                <a:solidFill>
                  <a:schemeClr val="lt1"/>
                </a:solidFill>
              </a:rPr>
              <a:t>product</a:t>
            </a:r>
            <a:endParaRPr>
              <a:solidFill>
                <a:schemeClr val="lt1"/>
              </a:solidFill>
            </a:endParaRPr>
          </a:p>
        </p:txBody>
      </p:sp>
      <p:sp>
        <p:nvSpPr>
          <p:cNvPr id="267" name="Google Shape;267;p43"/>
          <p:cNvSpPr/>
          <p:nvPr/>
        </p:nvSpPr>
        <p:spPr>
          <a:xfrm>
            <a:off x="692225" y="2914672"/>
            <a:ext cx="4656600" cy="11439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getI</a:t>
            </a:r>
            <a:r>
              <a:rPr lang="en">
                <a:solidFill>
                  <a:schemeClr val="lt1"/>
                </a:solidFill>
              </a:rPr>
              <a:t>d()</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getUser()</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getCreatedDate()</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getProduct()</a:t>
            </a:r>
            <a:endParaRPr>
              <a:solidFill>
                <a:schemeClr val="lt1"/>
              </a:solidFill>
            </a:endParaRPr>
          </a:p>
        </p:txBody>
      </p:sp>
      <p:sp>
        <p:nvSpPr>
          <p:cNvPr id="268" name="Google Shape;268;p43"/>
          <p:cNvSpPr/>
          <p:nvPr/>
        </p:nvSpPr>
        <p:spPr>
          <a:xfrm>
            <a:off x="2927985" y="3028963"/>
            <a:ext cx="2023200" cy="1523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en">
                <a:solidFill>
                  <a:schemeClr val="lt1"/>
                </a:solidFill>
              </a:rPr>
              <a:t>setId()</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setUser()</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setCreatedDate()</a:t>
            </a:r>
            <a:endParaRPr>
              <a:solidFill>
                <a:schemeClr val="lt1"/>
              </a:solidFill>
            </a:endParaRPr>
          </a:p>
          <a:p>
            <a:pPr indent="0" lvl="0" marL="0" rtl="0" algn="l">
              <a:spcBef>
                <a:spcPts val="0"/>
              </a:spcBef>
              <a:spcAft>
                <a:spcPts val="0"/>
              </a:spcAft>
              <a:buClr>
                <a:schemeClr val="dk1"/>
              </a:buClr>
              <a:buFont typeface="Arial"/>
              <a:buNone/>
            </a:pPr>
            <a:r>
              <a:rPr lang="en">
                <a:solidFill>
                  <a:schemeClr val="lt1"/>
                </a:solidFill>
              </a:rPr>
              <a:t>setProduct()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CategoryService:</a:t>
            </a:r>
            <a:r>
              <a:rPr lang="en">
                <a:solidFill>
                  <a:srgbClr val="424242"/>
                </a:solidFill>
                <a:latin typeface="Arial"/>
                <a:ea typeface="Arial"/>
                <a:cs typeface="Arial"/>
                <a:sym typeface="Arial"/>
              </a:rPr>
              <a:t> This class contains the functions that enable the admin to create, list, get category by name or ID and update category.</a:t>
            </a:r>
            <a:endParaRPr/>
          </a:p>
          <a:p>
            <a:pPr indent="-63500" lvl="0" marL="17780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274" name="Google Shape;274;p44"/>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75" name="Google Shape;275;p44"/>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76" name="Google Shape;276;p44"/>
          <p:cNvSpPr/>
          <p:nvPr/>
        </p:nvSpPr>
        <p:spPr>
          <a:xfrm>
            <a:off x="692224" y="2029117"/>
            <a:ext cx="4656600" cy="9501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CategoryService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categoryRepo</a:t>
            </a:r>
            <a:endParaRPr sz="1400">
              <a:solidFill>
                <a:schemeClr val="lt1"/>
              </a:solidFill>
              <a:latin typeface="Arial"/>
              <a:ea typeface="Arial"/>
              <a:cs typeface="Arial"/>
              <a:sym typeface="Arial"/>
            </a:endParaRPr>
          </a:p>
        </p:txBody>
      </p:sp>
      <p:sp>
        <p:nvSpPr>
          <p:cNvPr id="277" name="Google Shape;277;p44"/>
          <p:cNvSpPr/>
          <p:nvPr/>
        </p:nvSpPr>
        <p:spPr>
          <a:xfrm>
            <a:off x="692186" y="3162025"/>
            <a:ext cx="4656600" cy="13692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78" name="Google Shape;278;p44"/>
          <p:cNvSpPr txBox="1"/>
          <p:nvPr/>
        </p:nvSpPr>
        <p:spPr>
          <a:xfrm>
            <a:off x="741951" y="3381029"/>
            <a:ext cx="19644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create()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getAllCategories()</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getCategory()</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update()</a:t>
            </a:r>
            <a:endParaRPr sz="14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ProductService:</a:t>
            </a:r>
            <a:r>
              <a:rPr lang="en">
                <a:solidFill>
                  <a:srgbClr val="424242"/>
                </a:solidFill>
                <a:latin typeface="Arial"/>
                <a:ea typeface="Arial"/>
                <a:cs typeface="Arial"/>
                <a:sym typeface="Arial"/>
              </a:rPr>
              <a:t> This class contains the functions that enable the admin to create, list, get the product by ID and update product.</a:t>
            </a:r>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284" name="Google Shape;284;p45"/>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85" name="Google Shape;285;p45"/>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86" name="Google Shape;286;p45"/>
          <p:cNvSpPr/>
          <p:nvPr/>
        </p:nvSpPr>
        <p:spPr>
          <a:xfrm>
            <a:off x="692224" y="1771367"/>
            <a:ext cx="4656600" cy="9501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ProductService (Decorator Pattern)</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productRepo</a:t>
            </a:r>
            <a:endParaRPr sz="1400">
              <a:solidFill>
                <a:schemeClr val="lt1"/>
              </a:solidFill>
              <a:latin typeface="Arial"/>
              <a:ea typeface="Arial"/>
              <a:cs typeface="Arial"/>
              <a:sym typeface="Arial"/>
            </a:endParaRPr>
          </a:p>
        </p:txBody>
      </p:sp>
      <p:sp>
        <p:nvSpPr>
          <p:cNvPr id="287" name="Google Shape;287;p45"/>
          <p:cNvSpPr/>
          <p:nvPr/>
        </p:nvSpPr>
        <p:spPr>
          <a:xfrm>
            <a:off x="692186" y="2858425"/>
            <a:ext cx="4656600" cy="13692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45"/>
          <p:cNvSpPr txBox="1"/>
          <p:nvPr/>
        </p:nvSpPr>
        <p:spPr>
          <a:xfrm>
            <a:off x="692225" y="2858421"/>
            <a:ext cx="22668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create()</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getProductFromWrapper()</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getProduct()</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getAllProducts()</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createProductWrapper()</a:t>
            </a:r>
            <a:endParaRPr sz="1100"/>
          </a:p>
          <a:p>
            <a:pPr indent="0" lvl="0" marL="0" marR="0" rtl="0" algn="l">
              <a:spcBef>
                <a:spcPts val="0"/>
              </a:spcBef>
              <a:spcAft>
                <a:spcPts val="0"/>
              </a:spcAft>
              <a:buNone/>
            </a:pPr>
            <a:r>
              <a:rPr lang="en" sz="1400">
                <a:solidFill>
                  <a:schemeClr val="lt1"/>
                </a:solidFill>
                <a:latin typeface="Arial"/>
                <a:ea typeface="Arial"/>
                <a:cs typeface="Arial"/>
                <a:sym typeface="Arial"/>
              </a:rPr>
              <a:t>update()</a:t>
            </a:r>
            <a:endParaRPr sz="1100"/>
          </a:p>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Authentication</a:t>
            </a:r>
            <a:r>
              <a:rPr b="1" lang="en">
                <a:solidFill>
                  <a:srgbClr val="424242"/>
                </a:solidFill>
                <a:latin typeface="Arial"/>
                <a:ea typeface="Arial"/>
                <a:cs typeface="Arial"/>
                <a:sym typeface="Arial"/>
              </a:rPr>
              <a:t>Service:</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This class contains the functions related with authentication such as getting the token, getting the user, saving the confirmation token and authenticating.</a:t>
            </a:r>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294" name="Google Shape;294;p46"/>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95" name="Google Shape;295;p46"/>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296" name="Google Shape;296;p46"/>
          <p:cNvSpPr/>
          <p:nvPr/>
        </p:nvSpPr>
        <p:spPr>
          <a:xfrm>
            <a:off x="692175" y="2118348"/>
            <a:ext cx="4656600" cy="7401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Authentication</a:t>
            </a:r>
            <a:r>
              <a:rPr lang="en" sz="1400">
                <a:solidFill>
                  <a:schemeClr val="lt1"/>
                </a:solidFill>
                <a:latin typeface="Arial"/>
                <a:ea typeface="Arial"/>
                <a:cs typeface="Arial"/>
                <a:sym typeface="Arial"/>
              </a:rPr>
              <a:t>Service</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tokenRepository</a:t>
            </a:r>
            <a:endParaRPr sz="1400">
              <a:solidFill>
                <a:schemeClr val="lt1"/>
              </a:solidFill>
              <a:latin typeface="Arial"/>
              <a:ea typeface="Arial"/>
              <a:cs typeface="Arial"/>
              <a:sym typeface="Arial"/>
            </a:endParaRPr>
          </a:p>
        </p:txBody>
      </p:sp>
      <p:sp>
        <p:nvSpPr>
          <p:cNvPr id="297" name="Google Shape;297;p46"/>
          <p:cNvSpPr/>
          <p:nvPr/>
        </p:nvSpPr>
        <p:spPr>
          <a:xfrm>
            <a:off x="692175" y="3020350"/>
            <a:ext cx="4656600" cy="9501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98" name="Google Shape;298;p46"/>
          <p:cNvSpPr txBox="1"/>
          <p:nvPr/>
        </p:nvSpPr>
        <p:spPr>
          <a:xfrm>
            <a:off x="692225" y="3020346"/>
            <a:ext cx="22668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1"/>
                </a:solidFill>
              </a:rPr>
              <a:t>saveConfirmationToken()</a:t>
            </a:r>
            <a:endParaRPr>
              <a:solidFill>
                <a:schemeClr val="lt1"/>
              </a:solidFill>
            </a:endParaRPr>
          </a:p>
          <a:p>
            <a:pPr indent="0" lvl="0" marL="0" marR="0" rtl="0" algn="l">
              <a:spcBef>
                <a:spcPts val="0"/>
              </a:spcBef>
              <a:spcAft>
                <a:spcPts val="0"/>
              </a:spcAft>
              <a:buNone/>
            </a:pPr>
            <a:r>
              <a:rPr lang="en">
                <a:solidFill>
                  <a:schemeClr val="lt1"/>
                </a:solidFill>
              </a:rPr>
              <a:t>getToken()</a:t>
            </a:r>
            <a:endParaRPr>
              <a:solidFill>
                <a:schemeClr val="lt1"/>
              </a:solidFill>
            </a:endParaRPr>
          </a:p>
          <a:p>
            <a:pPr indent="0" lvl="0" marL="0" marR="0" rtl="0" algn="l">
              <a:spcBef>
                <a:spcPts val="0"/>
              </a:spcBef>
              <a:spcAft>
                <a:spcPts val="0"/>
              </a:spcAft>
              <a:buNone/>
            </a:pPr>
            <a:r>
              <a:rPr lang="en">
                <a:solidFill>
                  <a:schemeClr val="lt1"/>
                </a:solidFill>
              </a:rPr>
              <a:t>getUser()</a:t>
            </a:r>
            <a:endParaRPr>
              <a:solidFill>
                <a:schemeClr val="lt1"/>
              </a:solidFill>
            </a:endParaRPr>
          </a:p>
          <a:p>
            <a:pPr indent="0" lvl="0" marL="0" marR="0" rtl="0" algn="l">
              <a:spcBef>
                <a:spcPts val="0"/>
              </a:spcBef>
              <a:spcAft>
                <a:spcPts val="0"/>
              </a:spcAft>
              <a:buNone/>
            </a:pPr>
            <a:r>
              <a:rPr lang="en">
                <a:solidFill>
                  <a:schemeClr val="lt1"/>
                </a:solidFill>
              </a:rPr>
              <a:t>authenticate()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492442" y="1974582"/>
            <a:ext cx="8159100" cy="2771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lang="en"/>
              <a:t>Problem Definition: </a:t>
            </a:r>
            <a:r>
              <a:rPr b="0" i="0" lang="en">
                <a:solidFill>
                  <a:srgbClr val="273239"/>
                </a:solidFill>
                <a:latin typeface="Arial"/>
                <a:ea typeface="Arial"/>
                <a:cs typeface="Arial"/>
                <a:sym typeface="Arial"/>
              </a:rPr>
              <a:t>Design an e-commerce platform using object-oriented programming principles. </a:t>
            </a:r>
            <a:r>
              <a:rPr lang="en">
                <a:solidFill>
                  <a:srgbClr val="273239"/>
                </a:solidFill>
                <a:latin typeface="Arial"/>
                <a:ea typeface="Arial"/>
                <a:cs typeface="Arial"/>
                <a:sym typeface="Arial"/>
              </a:rPr>
              <a:t>This application should be able to perform various business functions that occur in online shopping such as user login, products display, shopping cart, order placement and Admin/</a:t>
            </a:r>
            <a:r>
              <a:rPr lang="en">
                <a:solidFill>
                  <a:srgbClr val="434343"/>
                </a:solidFill>
                <a:latin typeface="Arial"/>
                <a:ea typeface="Arial"/>
                <a:cs typeface="Arial"/>
                <a:sym typeface="Arial"/>
              </a:rPr>
              <a:t>S</a:t>
            </a:r>
            <a:r>
              <a:rPr lang="en">
                <a:solidFill>
                  <a:srgbClr val="434343"/>
                </a:solidFill>
                <a:latin typeface="Arial"/>
                <a:ea typeface="Arial"/>
                <a:cs typeface="Arial"/>
                <a:sym typeface="Arial"/>
              </a:rPr>
              <a:t>eller portal</a:t>
            </a:r>
            <a:r>
              <a:rPr lang="en">
                <a:solidFill>
                  <a:srgbClr val="434343"/>
                </a:solidFill>
                <a:latin typeface="Arial"/>
                <a:ea typeface="Arial"/>
                <a:cs typeface="Arial"/>
                <a:sym typeface="Arial"/>
              </a:rPr>
              <a:t>.</a:t>
            </a:r>
            <a:endParaRPr b="0" i="0">
              <a:solidFill>
                <a:srgbClr val="434343"/>
              </a:solidFill>
              <a:latin typeface="Arial"/>
              <a:ea typeface="Arial"/>
              <a:cs typeface="Arial"/>
              <a:sym typeface="Arial"/>
            </a:endParaRPr>
          </a:p>
        </p:txBody>
      </p:sp>
      <p:sp>
        <p:nvSpPr>
          <p:cNvPr id="144" name="Google Shape;144;p29"/>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45" name="Google Shape;145;p29"/>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E-commerce platform - Design</a:t>
            </a:r>
            <a:endParaRPr i="1">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User</a:t>
            </a:r>
            <a:r>
              <a:rPr b="1" lang="en">
                <a:solidFill>
                  <a:srgbClr val="424242"/>
                </a:solidFill>
                <a:latin typeface="Arial"/>
                <a:ea typeface="Arial"/>
                <a:cs typeface="Arial"/>
                <a:sym typeface="Arial"/>
              </a:rPr>
              <a:t>Service:</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This class contains the functions which hash the user password and enable the user to sign up/sign in.</a:t>
            </a:r>
            <a:endParaRPr>
              <a:solidFill>
                <a:srgbClr val="424242"/>
              </a:solidFill>
              <a:latin typeface="Arial"/>
              <a:ea typeface="Arial"/>
              <a:cs typeface="Arial"/>
              <a:sym typeface="Arial"/>
            </a:endParaRPr>
          </a:p>
          <a:p>
            <a:pPr indent="0" lvl="0" marL="177800" rtl="0" algn="l">
              <a:lnSpc>
                <a:spcPct val="90000"/>
              </a:lnSpc>
              <a:spcBef>
                <a:spcPts val="0"/>
              </a:spcBef>
              <a:spcAft>
                <a:spcPts val="0"/>
              </a:spcAft>
              <a:buNone/>
            </a:pPr>
            <a:r>
              <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304" name="Google Shape;304;p47"/>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05" name="Google Shape;305;p47"/>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306" name="Google Shape;306;p47"/>
          <p:cNvSpPr/>
          <p:nvPr/>
        </p:nvSpPr>
        <p:spPr>
          <a:xfrm>
            <a:off x="692225" y="1771374"/>
            <a:ext cx="4656600" cy="8424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User</a:t>
            </a:r>
            <a:r>
              <a:rPr lang="en" sz="1400">
                <a:solidFill>
                  <a:schemeClr val="lt1"/>
                </a:solidFill>
                <a:latin typeface="Arial"/>
                <a:ea typeface="Arial"/>
                <a:cs typeface="Arial"/>
                <a:sym typeface="Arial"/>
              </a:rPr>
              <a:t>Service (Decorator pattern)</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userRepository</a:t>
            </a:r>
            <a:endParaRPr>
              <a:solidFill>
                <a:schemeClr val="lt1"/>
              </a:solidFill>
            </a:endParaRPr>
          </a:p>
          <a:p>
            <a:pPr indent="0" lvl="0" marL="0" marR="0" rtl="0" algn="l">
              <a:spcBef>
                <a:spcPts val="0"/>
              </a:spcBef>
              <a:spcAft>
                <a:spcPts val="0"/>
              </a:spcAft>
              <a:buNone/>
            </a:pPr>
            <a:r>
              <a:rPr lang="en">
                <a:solidFill>
                  <a:schemeClr val="lt1"/>
                </a:solidFill>
              </a:rPr>
              <a:t>authenticationService</a:t>
            </a:r>
            <a:endParaRPr>
              <a:solidFill>
                <a:schemeClr val="lt1"/>
              </a:solidFill>
            </a:endParaRPr>
          </a:p>
        </p:txBody>
      </p:sp>
      <p:sp>
        <p:nvSpPr>
          <p:cNvPr id="307" name="Google Shape;307;p47"/>
          <p:cNvSpPr/>
          <p:nvPr/>
        </p:nvSpPr>
        <p:spPr>
          <a:xfrm>
            <a:off x="692225" y="2744125"/>
            <a:ext cx="4656600" cy="7935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308" name="Google Shape;308;p47"/>
          <p:cNvSpPr txBox="1"/>
          <p:nvPr/>
        </p:nvSpPr>
        <p:spPr>
          <a:xfrm>
            <a:off x="692225" y="2744121"/>
            <a:ext cx="2266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1"/>
                </a:solidFill>
              </a:rPr>
              <a:t>signUp()</a:t>
            </a:r>
            <a:endParaRPr>
              <a:solidFill>
                <a:schemeClr val="lt1"/>
              </a:solidFill>
            </a:endParaRPr>
          </a:p>
          <a:p>
            <a:pPr indent="0" lvl="0" marL="0" marR="0" rtl="0" algn="l">
              <a:spcBef>
                <a:spcPts val="0"/>
              </a:spcBef>
              <a:spcAft>
                <a:spcPts val="0"/>
              </a:spcAft>
              <a:buNone/>
            </a:pPr>
            <a:r>
              <a:rPr lang="en">
                <a:solidFill>
                  <a:schemeClr val="lt1"/>
                </a:solidFill>
              </a:rPr>
              <a:t>hashPassword()</a:t>
            </a:r>
            <a:endParaRPr>
              <a:solidFill>
                <a:schemeClr val="lt1"/>
              </a:solidFill>
            </a:endParaRPr>
          </a:p>
          <a:p>
            <a:pPr indent="0" lvl="0" marL="0" marR="0" rtl="0" algn="l">
              <a:spcBef>
                <a:spcPts val="0"/>
              </a:spcBef>
              <a:spcAft>
                <a:spcPts val="0"/>
              </a:spcAft>
              <a:buNone/>
            </a:pPr>
            <a:r>
              <a:rPr lang="en">
                <a:solidFill>
                  <a:schemeClr val="lt1"/>
                </a:solidFill>
              </a:rPr>
              <a:t>signIn()</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Cart</a:t>
            </a:r>
            <a:r>
              <a:rPr b="1" lang="en">
                <a:solidFill>
                  <a:srgbClr val="424242"/>
                </a:solidFill>
                <a:latin typeface="Arial"/>
                <a:ea typeface="Arial"/>
                <a:cs typeface="Arial"/>
                <a:sym typeface="Arial"/>
              </a:rPr>
              <a:t>Service:</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This class contains the functions that enable the user to add items to cart, delete items from cart and view the cart.</a:t>
            </a:r>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314" name="Google Shape;314;p48"/>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15" name="Google Shape;315;p48"/>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316" name="Google Shape;316;p48"/>
          <p:cNvSpPr/>
          <p:nvPr/>
        </p:nvSpPr>
        <p:spPr>
          <a:xfrm>
            <a:off x="692225" y="1771373"/>
            <a:ext cx="4656600" cy="7089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Cart</a:t>
            </a:r>
            <a:r>
              <a:rPr lang="en" sz="1400">
                <a:solidFill>
                  <a:schemeClr val="lt1"/>
                </a:solidFill>
                <a:latin typeface="Arial"/>
                <a:ea typeface="Arial"/>
                <a:cs typeface="Arial"/>
                <a:sym typeface="Arial"/>
              </a:rPr>
              <a:t>Service (Decorator Patter</a:t>
            </a:r>
            <a:r>
              <a:rPr lang="en">
                <a:solidFill>
                  <a:schemeClr val="lt1"/>
                </a:solidFill>
              </a:rPr>
              <a:t>n)</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product</a:t>
            </a:r>
            <a:r>
              <a:rPr lang="en">
                <a:solidFill>
                  <a:schemeClr val="lt1"/>
                </a:solidFill>
              </a:rPr>
              <a:t>Service</a:t>
            </a:r>
            <a:endParaRPr>
              <a:solidFill>
                <a:schemeClr val="lt1"/>
              </a:solidFill>
            </a:endParaRPr>
          </a:p>
          <a:p>
            <a:pPr indent="0" lvl="0" marL="0" marR="0" rtl="0" algn="l">
              <a:spcBef>
                <a:spcPts val="0"/>
              </a:spcBef>
              <a:spcAft>
                <a:spcPts val="0"/>
              </a:spcAft>
              <a:buNone/>
            </a:pPr>
            <a:r>
              <a:rPr lang="en">
                <a:solidFill>
                  <a:schemeClr val="lt1"/>
                </a:solidFill>
              </a:rPr>
              <a:t>cartRepository</a:t>
            </a:r>
            <a:endParaRPr>
              <a:solidFill>
                <a:schemeClr val="lt1"/>
              </a:solidFill>
            </a:endParaRPr>
          </a:p>
        </p:txBody>
      </p:sp>
      <p:sp>
        <p:nvSpPr>
          <p:cNvPr id="317" name="Google Shape;317;p48"/>
          <p:cNvSpPr/>
          <p:nvPr/>
        </p:nvSpPr>
        <p:spPr>
          <a:xfrm>
            <a:off x="692225" y="2629825"/>
            <a:ext cx="4656600" cy="7554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318" name="Google Shape;318;p48"/>
          <p:cNvSpPr txBox="1"/>
          <p:nvPr/>
        </p:nvSpPr>
        <p:spPr>
          <a:xfrm>
            <a:off x="692225" y="2629821"/>
            <a:ext cx="22668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1"/>
                </a:solidFill>
              </a:rPr>
              <a:t>addToCart()</a:t>
            </a:r>
            <a:endParaRPr>
              <a:solidFill>
                <a:schemeClr val="lt1"/>
              </a:solidFill>
            </a:endParaRPr>
          </a:p>
          <a:p>
            <a:pPr indent="0" lvl="0" marL="0" marR="0" rtl="0" algn="l">
              <a:spcBef>
                <a:spcPts val="0"/>
              </a:spcBef>
              <a:spcAft>
                <a:spcPts val="0"/>
              </a:spcAft>
              <a:buNone/>
            </a:pPr>
            <a:r>
              <a:rPr lang="en">
                <a:solidFill>
                  <a:schemeClr val="lt1"/>
                </a:solidFill>
              </a:rPr>
              <a:t>listCartItems()</a:t>
            </a:r>
            <a:endParaRPr>
              <a:solidFill>
                <a:schemeClr val="lt1"/>
              </a:solidFill>
            </a:endParaRPr>
          </a:p>
          <a:p>
            <a:pPr indent="0" lvl="0" marL="0" marR="0" rtl="0" algn="l">
              <a:spcBef>
                <a:spcPts val="0"/>
              </a:spcBef>
              <a:spcAft>
                <a:spcPts val="0"/>
              </a:spcAft>
              <a:buNone/>
            </a:pPr>
            <a:r>
              <a:rPr lang="en">
                <a:solidFill>
                  <a:schemeClr val="lt1"/>
                </a:solidFill>
              </a:rPr>
              <a:t>deleteCartItems()</a:t>
            </a:r>
            <a:endParaRPr>
              <a:solidFill>
                <a:schemeClr val="lt1"/>
              </a:solidFil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1" lang="en">
                <a:solidFill>
                  <a:srgbClr val="424242"/>
                </a:solidFill>
                <a:latin typeface="Arial"/>
                <a:ea typeface="Arial"/>
                <a:cs typeface="Arial"/>
                <a:sym typeface="Arial"/>
              </a:rPr>
              <a:t>WishList</a:t>
            </a:r>
            <a:r>
              <a:rPr b="1" lang="en">
                <a:solidFill>
                  <a:srgbClr val="424242"/>
                </a:solidFill>
                <a:latin typeface="Arial"/>
                <a:ea typeface="Arial"/>
                <a:cs typeface="Arial"/>
                <a:sym typeface="Arial"/>
              </a:rPr>
              <a:t>Service:</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This class contains the functions that enable the users to create and get the wishlist.</a:t>
            </a:r>
            <a:endParaRPr>
              <a:solidFill>
                <a:srgbClr val="424242"/>
              </a:solidFill>
              <a:latin typeface="Arial"/>
              <a:ea typeface="Arial"/>
              <a:cs typeface="Arial"/>
              <a:sym typeface="Arial"/>
            </a:endParaRPr>
          </a:p>
          <a:p>
            <a:pPr indent="-152400" lvl="0" marL="177800" rtl="0" algn="l">
              <a:lnSpc>
                <a:spcPct val="90000"/>
              </a:lnSpc>
              <a:spcBef>
                <a:spcPts val="0"/>
              </a:spcBef>
              <a:spcAft>
                <a:spcPts val="0"/>
              </a:spcAft>
              <a:buClr>
                <a:srgbClr val="424242"/>
              </a:buClr>
              <a:buSzPts val="1400"/>
              <a:buFont typeface="Arial"/>
              <a:buChar char="•"/>
            </a:pPr>
            <a:r>
              <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SzPts val="1800"/>
              <a:buNone/>
            </a:pPr>
            <a:r>
              <a:t/>
            </a:r>
            <a:endParaRPr b="0" i="0">
              <a:solidFill>
                <a:srgbClr val="424242"/>
              </a:solidFill>
              <a:latin typeface="Arial"/>
              <a:ea typeface="Arial"/>
              <a:cs typeface="Arial"/>
              <a:sym typeface="Arial"/>
            </a:endParaRPr>
          </a:p>
        </p:txBody>
      </p:sp>
      <p:sp>
        <p:nvSpPr>
          <p:cNvPr id="324" name="Google Shape;324;p49"/>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25" name="Google Shape;325;p49"/>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326" name="Google Shape;326;p49"/>
          <p:cNvSpPr/>
          <p:nvPr/>
        </p:nvSpPr>
        <p:spPr>
          <a:xfrm>
            <a:off x="692224" y="1771367"/>
            <a:ext cx="4656600" cy="9501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rPr>
              <a:t>WishList</a:t>
            </a:r>
            <a:r>
              <a:rPr lang="en" sz="1400">
                <a:solidFill>
                  <a:schemeClr val="lt1"/>
                </a:solidFill>
                <a:latin typeface="Arial"/>
                <a:ea typeface="Arial"/>
                <a:cs typeface="Arial"/>
                <a:sym typeface="Arial"/>
              </a:rPr>
              <a:t>Service (Decorator pattern</a:t>
            </a:r>
            <a:r>
              <a:rPr lang="en">
                <a:solidFill>
                  <a:schemeClr val="lt1"/>
                </a:solidFill>
              </a:rPr>
              <a:t>)</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a:solidFill>
                  <a:schemeClr val="lt1"/>
                </a:solidFill>
              </a:rPr>
              <a:t>wishListRepository</a:t>
            </a:r>
            <a:endParaRPr>
              <a:solidFill>
                <a:schemeClr val="lt1"/>
              </a:solidFill>
            </a:endParaRPr>
          </a:p>
          <a:p>
            <a:pPr indent="0" lvl="0" marL="0" marR="0" rtl="0" algn="l">
              <a:spcBef>
                <a:spcPts val="0"/>
              </a:spcBef>
              <a:spcAft>
                <a:spcPts val="0"/>
              </a:spcAft>
              <a:buNone/>
            </a:pPr>
            <a:r>
              <a:rPr lang="en">
                <a:solidFill>
                  <a:schemeClr val="lt1"/>
                </a:solidFill>
              </a:rPr>
              <a:t>productService</a:t>
            </a:r>
            <a:endParaRPr>
              <a:solidFill>
                <a:schemeClr val="lt1"/>
              </a:solidFill>
            </a:endParaRPr>
          </a:p>
          <a:p>
            <a:pPr indent="0" lvl="0" marL="0" marR="0" rtl="0" algn="l">
              <a:spcBef>
                <a:spcPts val="0"/>
              </a:spcBef>
              <a:spcAft>
                <a:spcPts val="0"/>
              </a:spcAft>
              <a:buNone/>
            </a:pPr>
            <a:r>
              <a:rPr lang="en">
                <a:solidFill>
                  <a:schemeClr val="lt1"/>
                </a:solidFill>
              </a:rPr>
              <a:t>categoryService</a:t>
            </a:r>
            <a:endParaRPr>
              <a:solidFill>
                <a:schemeClr val="lt1"/>
              </a:solidFill>
            </a:endParaRPr>
          </a:p>
        </p:txBody>
      </p:sp>
      <p:sp>
        <p:nvSpPr>
          <p:cNvPr id="327" name="Google Shape;327;p49"/>
          <p:cNvSpPr/>
          <p:nvPr/>
        </p:nvSpPr>
        <p:spPr>
          <a:xfrm>
            <a:off x="692175" y="2858425"/>
            <a:ext cx="4656600" cy="593400"/>
          </a:xfrm>
          <a:prstGeom prst="rect">
            <a:avLst/>
          </a:prstGeom>
          <a:solidFill>
            <a:schemeClr val="accent1"/>
          </a:solidFill>
          <a:ln cap="flat" cmpd="sng" w="12700">
            <a:solidFill>
              <a:srgbClr val="404A2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328" name="Google Shape;328;p49"/>
          <p:cNvSpPr txBox="1"/>
          <p:nvPr/>
        </p:nvSpPr>
        <p:spPr>
          <a:xfrm>
            <a:off x="692225" y="2858421"/>
            <a:ext cx="2266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1"/>
                </a:solidFill>
              </a:rPr>
              <a:t>createWishlist()</a:t>
            </a:r>
            <a:endParaRPr>
              <a:solidFill>
                <a:schemeClr val="lt1"/>
              </a:solidFill>
            </a:endParaRPr>
          </a:p>
          <a:p>
            <a:pPr indent="0" lvl="0" marL="0" marR="0" rtl="0" algn="l">
              <a:spcBef>
                <a:spcPts val="0"/>
              </a:spcBef>
              <a:spcAft>
                <a:spcPts val="0"/>
              </a:spcAft>
              <a:buNone/>
            </a:pPr>
            <a:r>
              <a:rPr lang="en">
                <a:solidFill>
                  <a:schemeClr val="lt1"/>
                </a:solidFill>
              </a:rPr>
              <a:t>getWishListForUser()</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idx="1" type="body"/>
          </p:nvPr>
        </p:nvSpPr>
        <p:spPr>
          <a:xfrm>
            <a:off x="611625" y="942775"/>
            <a:ext cx="5457600" cy="4059000"/>
          </a:xfrm>
          <a:prstGeom prst="rect">
            <a:avLst/>
          </a:prstGeom>
          <a:no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0"/>
              </a:spcAft>
              <a:buNone/>
            </a:pPr>
            <a:r>
              <a:rPr b="1" i="1" lang="en"/>
              <a:t>MAIN PILLARS</a:t>
            </a:r>
            <a:endParaRPr b="1" i="1"/>
          </a:p>
          <a:p>
            <a:pPr indent="-184150" lvl="0" marL="177800" rtl="0" algn="l">
              <a:lnSpc>
                <a:spcPct val="90000"/>
              </a:lnSpc>
              <a:spcBef>
                <a:spcPts val="400"/>
              </a:spcBef>
              <a:spcAft>
                <a:spcPts val="0"/>
              </a:spcAft>
              <a:buSzPts val="1500"/>
              <a:buChar char="•"/>
            </a:pPr>
            <a:r>
              <a:rPr lang="en"/>
              <a:t>Abstract class &amp; Interfaces</a:t>
            </a:r>
            <a:endParaRPr/>
          </a:p>
          <a:p>
            <a:pPr indent="-184150" lvl="0" marL="177800" rtl="0" algn="l">
              <a:lnSpc>
                <a:spcPct val="90000"/>
              </a:lnSpc>
              <a:spcBef>
                <a:spcPts val="400"/>
              </a:spcBef>
              <a:spcAft>
                <a:spcPts val="0"/>
              </a:spcAft>
              <a:buSzPts val="1500"/>
              <a:buChar char="•"/>
            </a:pPr>
            <a:r>
              <a:rPr lang="en"/>
              <a:t>Encapsulation</a:t>
            </a:r>
            <a:endParaRPr/>
          </a:p>
          <a:p>
            <a:pPr indent="-184150" lvl="0" marL="177800" rtl="0" algn="l">
              <a:lnSpc>
                <a:spcPct val="90000"/>
              </a:lnSpc>
              <a:spcBef>
                <a:spcPts val="400"/>
              </a:spcBef>
              <a:spcAft>
                <a:spcPts val="0"/>
              </a:spcAft>
              <a:buSzPts val="1500"/>
              <a:buChar char="•"/>
            </a:pPr>
            <a:r>
              <a:rPr lang="en"/>
              <a:t>Inheritance</a:t>
            </a:r>
            <a:endParaRPr/>
          </a:p>
          <a:p>
            <a:pPr indent="-184150" lvl="0" marL="177800" rtl="0" algn="l">
              <a:lnSpc>
                <a:spcPct val="90000"/>
              </a:lnSpc>
              <a:spcBef>
                <a:spcPts val="400"/>
              </a:spcBef>
              <a:spcAft>
                <a:spcPts val="0"/>
              </a:spcAft>
              <a:buSzPts val="1500"/>
              <a:buChar char="•"/>
            </a:pPr>
            <a:r>
              <a:rPr lang="en"/>
              <a:t>Polymorphism</a:t>
            </a:r>
            <a:endParaRPr/>
          </a:p>
          <a:p>
            <a:pPr indent="-177800" lvl="0" marL="177800" rtl="0" algn="l">
              <a:lnSpc>
                <a:spcPct val="90000"/>
              </a:lnSpc>
              <a:spcBef>
                <a:spcPts val="400"/>
              </a:spcBef>
              <a:spcAft>
                <a:spcPts val="0"/>
              </a:spcAft>
              <a:buSzPts val="1400"/>
              <a:buChar char="•"/>
            </a:pPr>
            <a:r>
              <a:rPr lang="en"/>
              <a:t>Data structure: Lists, ArrayLists</a:t>
            </a:r>
            <a:endParaRPr/>
          </a:p>
          <a:p>
            <a:pPr indent="0" lvl="0" marL="177800" rtl="0" algn="l">
              <a:lnSpc>
                <a:spcPct val="90000"/>
              </a:lnSpc>
              <a:spcBef>
                <a:spcPts val="800"/>
              </a:spcBef>
              <a:spcAft>
                <a:spcPts val="0"/>
              </a:spcAft>
              <a:buNone/>
            </a:pPr>
            <a:r>
              <a:rPr b="1" i="1" lang="en"/>
              <a:t>UML DESIGN</a:t>
            </a:r>
            <a:endParaRPr b="1" i="1"/>
          </a:p>
          <a:p>
            <a:pPr indent="-177800" lvl="0" marL="177800" rtl="0" algn="l">
              <a:spcBef>
                <a:spcPts val="400"/>
              </a:spcBef>
              <a:spcAft>
                <a:spcPts val="0"/>
              </a:spcAft>
              <a:buSzPts val="1400"/>
              <a:buChar char="•"/>
            </a:pPr>
            <a:r>
              <a:rPr lang="en"/>
              <a:t>Has-a relationship</a:t>
            </a:r>
            <a:endParaRPr/>
          </a:p>
          <a:p>
            <a:pPr indent="-177800" lvl="0" marL="177800" rtl="0" algn="l">
              <a:spcBef>
                <a:spcPts val="400"/>
              </a:spcBef>
              <a:spcAft>
                <a:spcPts val="0"/>
              </a:spcAft>
              <a:buSzPts val="1400"/>
              <a:buChar char="•"/>
            </a:pPr>
            <a:r>
              <a:rPr lang="en"/>
              <a:t>Is-a relationship</a:t>
            </a:r>
            <a:endParaRPr/>
          </a:p>
          <a:p>
            <a:pPr indent="-114300" lvl="1" marL="520700" rtl="0" algn="l">
              <a:lnSpc>
                <a:spcPct val="90000"/>
              </a:lnSpc>
              <a:spcBef>
                <a:spcPts val="400"/>
              </a:spcBef>
              <a:spcAft>
                <a:spcPts val="0"/>
              </a:spcAft>
              <a:buSzPts val="1500"/>
              <a:buNone/>
            </a:pPr>
            <a:r>
              <a:t/>
            </a:r>
            <a:endParaRPr/>
          </a:p>
        </p:txBody>
      </p:sp>
      <p:sp>
        <p:nvSpPr>
          <p:cNvPr id="335" name="Google Shape;335;p50"/>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36" name="Google Shape;336;p50"/>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OO Concepts</a:t>
            </a:r>
            <a:endParaRPr i="1">
              <a:solidFill>
                <a:srgbClr val="0B5394"/>
              </a:solidFill>
            </a:endParaRPr>
          </a:p>
        </p:txBody>
      </p:sp>
      <p:sp>
        <p:nvSpPr>
          <p:cNvPr id="337" name="Google Shape;337;p50"/>
          <p:cNvSpPr txBox="1"/>
          <p:nvPr/>
        </p:nvSpPr>
        <p:spPr>
          <a:xfrm>
            <a:off x="4709150" y="2727950"/>
            <a:ext cx="3543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idx="1" type="body"/>
          </p:nvPr>
        </p:nvSpPr>
        <p:spPr>
          <a:xfrm>
            <a:off x="2354700" y="993800"/>
            <a:ext cx="5457600" cy="4059000"/>
          </a:xfrm>
          <a:prstGeom prst="rect">
            <a:avLst/>
          </a:prstGeom>
          <a:noFill/>
          <a:ln>
            <a:noFill/>
          </a:ln>
        </p:spPr>
        <p:txBody>
          <a:bodyPr anchorCtr="0" anchor="t" bIns="34275" lIns="68575" spcFirstLastPara="1" rIns="68575" wrap="square" tIns="34275">
            <a:normAutofit fontScale="85000" lnSpcReduction="20000"/>
          </a:bodyPr>
          <a:lstStyle/>
          <a:p>
            <a:pPr indent="0" lvl="0" marL="177800" rtl="0" algn="l">
              <a:spcBef>
                <a:spcPts val="800"/>
              </a:spcBef>
              <a:spcAft>
                <a:spcPts val="0"/>
              </a:spcAft>
              <a:buClr>
                <a:schemeClr val="dk1"/>
              </a:buClr>
              <a:buSzPct val="67977"/>
              <a:buFont typeface="Arial"/>
              <a:buNone/>
            </a:pPr>
            <a:r>
              <a:rPr b="1" i="1" lang="en" sz="1618">
                <a:solidFill>
                  <a:srgbClr val="666666"/>
                </a:solidFill>
                <a:latin typeface="Arial"/>
                <a:ea typeface="Arial"/>
                <a:cs typeface="Arial"/>
                <a:sym typeface="Arial"/>
              </a:rPr>
              <a:t>CLASSES AND CONCEPTS USED IN CODE</a:t>
            </a:r>
            <a:r>
              <a:rPr lang="en" sz="1618">
                <a:solidFill>
                  <a:srgbClr val="666666"/>
                </a:solidFill>
                <a:latin typeface="Arial"/>
                <a:ea typeface="Arial"/>
                <a:cs typeface="Arial"/>
                <a:sym typeface="Arial"/>
              </a:rPr>
              <a:t>:</a:t>
            </a:r>
            <a:endParaRPr sz="1618">
              <a:solidFill>
                <a:srgbClr val="666666"/>
              </a:solidFill>
              <a:latin typeface="Arial"/>
              <a:ea typeface="Arial"/>
              <a:cs typeface="Arial"/>
              <a:sym typeface="Arial"/>
            </a:endParaRPr>
          </a:p>
          <a:p>
            <a:pPr indent="-198755" lvl="0" marL="177800" rtl="0" algn="l">
              <a:spcBef>
                <a:spcPts val="800"/>
              </a:spcBef>
              <a:spcAft>
                <a:spcPts val="0"/>
              </a:spcAft>
              <a:buClr>
                <a:srgbClr val="134F5C"/>
              </a:buClr>
              <a:buSzPct val="100000"/>
              <a:buChar char="•"/>
            </a:pPr>
            <a:r>
              <a:rPr lang="en">
                <a:solidFill>
                  <a:srgbClr val="134F5C"/>
                </a:solidFill>
              </a:rPr>
              <a:t>EcommerceApplication</a:t>
            </a:r>
            <a:endParaRPr>
              <a:solidFill>
                <a:srgbClr val="134F5C"/>
              </a:solidFill>
            </a:endParaRPr>
          </a:p>
          <a:p>
            <a:pPr indent="-198755" lvl="0" marL="177800" rtl="0" algn="l">
              <a:spcBef>
                <a:spcPts val="800"/>
              </a:spcBef>
              <a:spcAft>
                <a:spcPts val="0"/>
              </a:spcAft>
              <a:buClr>
                <a:srgbClr val="134F5C"/>
              </a:buClr>
              <a:buSzPct val="100000"/>
              <a:buChar char="•"/>
            </a:pPr>
            <a:r>
              <a:rPr lang="en">
                <a:solidFill>
                  <a:srgbClr val="134F5C"/>
                </a:solidFill>
              </a:rPr>
              <a:t>Category =&gt;  POLYMORPHISM, OVERLOADING, OVERRIDING</a:t>
            </a:r>
            <a:endParaRPr>
              <a:solidFill>
                <a:srgbClr val="134F5C"/>
              </a:solidFill>
            </a:endParaRPr>
          </a:p>
          <a:p>
            <a:pPr indent="-198755" lvl="0" marL="177800" rtl="0" algn="l">
              <a:spcBef>
                <a:spcPts val="800"/>
              </a:spcBef>
              <a:spcAft>
                <a:spcPts val="0"/>
              </a:spcAft>
              <a:buClr>
                <a:srgbClr val="134F5C"/>
              </a:buClr>
              <a:buSzPct val="100000"/>
              <a:buChar char="•"/>
            </a:pPr>
            <a:r>
              <a:rPr lang="en">
                <a:solidFill>
                  <a:srgbClr val="134F5C"/>
                </a:solidFill>
              </a:rPr>
              <a:t>Product =&gt; POLYMORPHISM, OVERLOADING</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User=&gt; POLYMORPHISM, OVERLOADING</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Cart=&gt; </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Wishlist=&gt; POLYMORPHISM, OVERLOADING</a:t>
            </a:r>
            <a:endParaRPr>
              <a:solidFill>
                <a:srgbClr val="134F5C"/>
              </a:solidFill>
            </a:endParaRPr>
          </a:p>
          <a:p>
            <a:pPr indent="0" lvl="0" marL="177800" rtl="0" algn="l">
              <a:spcBef>
                <a:spcPts val="800"/>
              </a:spcBef>
              <a:spcAft>
                <a:spcPts val="0"/>
              </a:spcAft>
              <a:buNone/>
            </a:pPr>
            <a:r>
              <a:t/>
            </a:r>
            <a:endParaRPr/>
          </a:p>
          <a:p>
            <a:pPr indent="-186055" lvl="0" marL="177800" rtl="0" algn="l">
              <a:spcBef>
                <a:spcPts val="800"/>
              </a:spcBef>
              <a:spcAft>
                <a:spcPts val="0"/>
              </a:spcAft>
              <a:buClr>
                <a:srgbClr val="45818E"/>
              </a:buClr>
              <a:buSzPct val="100000"/>
              <a:buChar char="•"/>
            </a:pPr>
            <a:r>
              <a:rPr lang="en">
                <a:solidFill>
                  <a:srgbClr val="45818E"/>
                </a:solidFill>
              </a:rPr>
              <a:t>CategoryService =&gt; POLYMORPHISM, OVERLOADING, LIST</a:t>
            </a:r>
            <a:endParaRPr>
              <a:solidFill>
                <a:srgbClr val="45818E"/>
              </a:solidFill>
            </a:endParaRPr>
          </a:p>
          <a:p>
            <a:pPr indent="-186055" lvl="0" marL="177800" rtl="0" algn="l">
              <a:spcBef>
                <a:spcPts val="800"/>
              </a:spcBef>
              <a:spcAft>
                <a:spcPts val="0"/>
              </a:spcAft>
              <a:buClr>
                <a:srgbClr val="45818E"/>
              </a:buClr>
              <a:buSzPct val="100000"/>
              <a:buChar char="•"/>
            </a:pPr>
            <a:r>
              <a:rPr lang="en">
                <a:solidFill>
                  <a:srgbClr val="45818E"/>
                </a:solidFill>
              </a:rPr>
              <a:t>ProductService=&gt; DECORATOR PATTERN</a:t>
            </a:r>
            <a:endParaRPr>
              <a:solidFill>
                <a:srgbClr val="45818E"/>
              </a:solidFill>
            </a:endParaRPr>
          </a:p>
          <a:p>
            <a:pPr indent="-164465" lvl="0" marL="177800" rtl="0" algn="l">
              <a:spcBef>
                <a:spcPts val="800"/>
              </a:spcBef>
              <a:spcAft>
                <a:spcPts val="0"/>
              </a:spcAft>
              <a:buClr>
                <a:srgbClr val="45818E"/>
              </a:buClr>
              <a:buSzPct val="77777"/>
              <a:buChar char="•"/>
            </a:pPr>
            <a:r>
              <a:rPr lang="en">
                <a:solidFill>
                  <a:srgbClr val="45818E"/>
                </a:solidFill>
              </a:rPr>
              <a:t>AuthenticationService=&gt; EXCEPTIONS</a:t>
            </a:r>
            <a:endParaRPr>
              <a:solidFill>
                <a:srgbClr val="45818E"/>
              </a:solidFill>
            </a:endParaRPr>
          </a:p>
          <a:p>
            <a:pPr indent="-164465" lvl="0" marL="177800" rtl="0" algn="l">
              <a:spcBef>
                <a:spcPts val="800"/>
              </a:spcBef>
              <a:spcAft>
                <a:spcPts val="0"/>
              </a:spcAft>
              <a:buClr>
                <a:srgbClr val="45818E"/>
              </a:buClr>
              <a:buSzPct val="77777"/>
              <a:buChar char="•"/>
            </a:pPr>
            <a:r>
              <a:rPr lang="en">
                <a:solidFill>
                  <a:srgbClr val="45818E"/>
                </a:solidFill>
              </a:rPr>
              <a:t>UserService=&gt; WRAPPERS, EXCEPTIONS, ARRAYS</a:t>
            </a:r>
            <a:endParaRPr>
              <a:solidFill>
                <a:srgbClr val="45818E"/>
              </a:solidFill>
            </a:endParaRPr>
          </a:p>
          <a:p>
            <a:pPr indent="-164465" lvl="0" marL="177800" rtl="0" algn="l">
              <a:spcBef>
                <a:spcPts val="800"/>
              </a:spcBef>
              <a:spcAft>
                <a:spcPts val="0"/>
              </a:spcAft>
              <a:buClr>
                <a:srgbClr val="45818E"/>
              </a:buClr>
              <a:buSzPct val="77777"/>
              <a:buChar char="•"/>
            </a:pPr>
            <a:r>
              <a:rPr lang="en">
                <a:solidFill>
                  <a:srgbClr val="45818E"/>
                </a:solidFill>
              </a:rPr>
              <a:t>CartService=&gt; WRAPPERS, EXCEPTIONS, LIST</a:t>
            </a:r>
            <a:endParaRPr>
              <a:solidFill>
                <a:srgbClr val="45818E"/>
              </a:solidFill>
            </a:endParaRPr>
          </a:p>
          <a:p>
            <a:pPr indent="-164465" lvl="0" marL="177800" rtl="0" algn="l">
              <a:spcBef>
                <a:spcPts val="800"/>
              </a:spcBef>
              <a:spcAft>
                <a:spcPts val="0"/>
              </a:spcAft>
              <a:buClr>
                <a:srgbClr val="45818E"/>
              </a:buClr>
              <a:buSzPct val="77777"/>
              <a:buChar char="•"/>
            </a:pPr>
            <a:r>
              <a:rPr lang="en">
                <a:solidFill>
                  <a:srgbClr val="45818E"/>
                </a:solidFill>
              </a:rPr>
              <a:t>WishListService=&gt; WRAPPERS, LIST</a:t>
            </a:r>
            <a:endParaRPr>
              <a:solidFill>
                <a:srgbClr val="45818E"/>
              </a:solidFill>
            </a:endParaRPr>
          </a:p>
          <a:p>
            <a:pPr indent="-114300" lvl="1" marL="520700" rtl="0" algn="l">
              <a:lnSpc>
                <a:spcPct val="90000"/>
              </a:lnSpc>
              <a:spcBef>
                <a:spcPts val="400"/>
              </a:spcBef>
              <a:spcAft>
                <a:spcPts val="0"/>
              </a:spcAft>
              <a:buSzPct val="83333"/>
              <a:buNone/>
            </a:pPr>
            <a:r>
              <a:t/>
            </a:r>
            <a:endParaRPr sz="1800"/>
          </a:p>
        </p:txBody>
      </p:sp>
      <p:sp>
        <p:nvSpPr>
          <p:cNvPr id="344" name="Google Shape;344;p51"/>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45" name="Google Shape;345;p51"/>
          <p:cNvSpPr txBox="1"/>
          <p:nvPr>
            <p:ph type="title"/>
          </p:nvPr>
        </p:nvSpPr>
        <p:spPr>
          <a:xfrm>
            <a:off x="711274" y="55276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OO Concepts</a:t>
            </a:r>
            <a:endParaRPr i="1">
              <a:solidFill>
                <a:srgbClr val="0B5394"/>
              </a:solidFill>
            </a:endParaRPr>
          </a:p>
        </p:txBody>
      </p:sp>
      <p:sp>
        <p:nvSpPr>
          <p:cNvPr id="346" name="Google Shape;346;p51"/>
          <p:cNvSpPr txBox="1"/>
          <p:nvPr/>
        </p:nvSpPr>
        <p:spPr>
          <a:xfrm>
            <a:off x="4709150" y="2727950"/>
            <a:ext cx="3543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Arial Narrow"/>
              <a:ea typeface="Arial Narrow"/>
              <a:cs typeface="Arial Narrow"/>
              <a:sym typeface="Arial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idx="1" type="body"/>
          </p:nvPr>
        </p:nvSpPr>
        <p:spPr>
          <a:xfrm>
            <a:off x="1764025" y="1175375"/>
            <a:ext cx="5276700" cy="3625200"/>
          </a:xfrm>
          <a:prstGeom prst="rect">
            <a:avLst/>
          </a:prstGeom>
          <a:noFill/>
          <a:ln>
            <a:noFill/>
          </a:ln>
        </p:spPr>
        <p:txBody>
          <a:bodyPr anchorCtr="0" anchor="t" bIns="34275" lIns="68575" spcFirstLastPara="1" rIns="68575" wrap="square" tIns="34275">
            <a:normAutofit fontScale="85000" lnSpcReduction="20000"/>
          </a:bodyPr>
          <a:lstStyle/>
          <a:p>
            <a:pPr indent="-198755" lvl="0" marL="177800" rtl="0" algn="l">
              <a:spcBef>
                <a:spcPts val="800"/>
              </a:spcBef>
              <a:spcAft>
                <a:spcPts val="0"/>
              </a:spcAft>
              <a:buClr>
                <a:srgbClr val="134F5C"/>
              </a:buClr>
              <a:buSzPct val="100000"/>
              <a:buChar char="•"/>
            </a:pPr>
            <a:r>
              <a:rPr lang="en">
                <a:solidFill>
                  <a:srgbClr val="134F5C"/>
                </a:solidFill>
              </a:rPr>
              <a:t>CategoryController=&gt; LIST, EXCEPTIONS</a:t>
            </a:r>
            <a:endParaRPr>
              <a:solidFill>
                <a:srgbClr val="134F5C"/>
              </a:solidFill>
            </a:endParaRPr>
          </a:p>
          <a:p>
            <a:pPr indent="-198755" lvl="0" marL="177800" rtl="0" algn="l">
              <a:spcBef>
                <a:spcPts val="800"/>
              </a:spcBef>
              <a:spcAft>
                <a:spcPts val="0"/>
              </a:spcAft>
              <a:buClr>
                <a:srgbClr val="134F5C"/>
              </a:buClr>
              <a:buSzPct val="100000"/>
              <a:buChar char="•"/>
            </a:pPr>
            <a:r>
              <a:rPr lang="en">
                <a:solidFill>
                  <a:srgbClr val="134F5C"/>
                </a:solidFill>
              </a:rPr>
              <a:t>ProductController=&gt; LIST, EXCEPTIONS, WRAPPERS</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UserController=&gt; -</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CartController=&gt; </a:t>
            </a:r>
            <a:r>
              <a:rPr lang="en">
                <a:solidFill>
                  <a:srgbClr val="134F5C"/>
                </a:solidFill>
              </a:rPr>
              <a:t>WRAPPER</a:t>
            </a:r>
            <a:endParaRPr>
              <a:solidFill>
                <a:srgbClr val="134F5C"/>
              </a:solidFill>
            </a:endParaRPr>
          </a:p>
          <a:p>
            <a:pPr indent="-177165" lvl="0" marL="177800" rtl="0" algn="l">
              <a:spcBef>
                <a:spcPts val="800"/>
              </a:spcBef>
              <a:spcAft>
                <a:spcPts val="0"/>
              </a:spcAft>
              <a:buClr>
                <a:srgbClr val="134F5C"/>
              </a:buClr>
              <a:buSzPct val="77777"/>
              <a:buChar char="•"/>
            </a:pPr>
            <a:r>
              <a:rPr lang="en">
                <a:solidFill>
                  <a:srgbClr val="134F5C"/>
                </a:solidFill>
              </a:rPr>
              <a:t>WishListController=&gt;LIST</a:t>
            </a:r>
            <a:endParaRPr>
              <a:solidFill>
                <a:srgbClr val="134F5C"/>
              </a:solidFill>
            </a:endParaRPr>
          </a:p>
          <a:p>
            <a:pPr indent="0" lvl="0" marL="177800" rtl="0" algn="l">
              <a:spcBef>
                <a:spcPts val="800"/>
              </a:spcBef>
              <a:spcAft>
                <a:spcPts val="0"/>
              </a:spcAft>
              <a:buNone/>
            </a:pPr>
            <a:r>
              <a:t/>
            </a:r>
            <a:endParaRPr>
              <a:solidFill>
                <a:srgbClr val="134F5C"/>
              </a:solidFill>
            </a:endParaRPr>
          </a:p>
          <a:p>
            <a:pPr indent="-177165" lvl="0" marL="177800" rtl="0" algn="l">
              <a:spcBef>
                <a:spcPts val="800"/>
              </a:spcBef>
              <a:spcAft>
                <a:spcPts val="0"/>
              </a:spcAft>
              <a:buClr>
                <a:srgbClr val="45818E"/>
              </a:buClr>
              <a:buSzPct val="77777"/>
              <a:buChar char="•"/>
            </a:pPr>
            <a:r>
              <a:rPr lang="en">
                <a:solidFill>
                  <a:srgbClr val="45818E"/>
                </a:solidFill>
              </a:rPr>
              <a:t>CategoryRepository=&gt; INHERITANCE, INTERFACE, LIST</a:t>
            </a:r>
            <a:endParaRPr>
              <a:solidFill>
                <a:srgbClr val="45818E"/>
              </a:solidFill>
            </a:endParaRPr>
          </a:p>
          <a:p>
            <a:pPr indent="-177165" lvl="0" marL="177800" rtl="0" algn="l">
              <a:spcBef>
                <a:spcPts val="800"/>
              </a:spcBef>
              <a:spcAft>
                <a:spcPts val="0"/>
              </a:spcAft>
              <a:buClr>
                <a:srgbClr val="45818E"/>
              </a:buClr>
              <a:buSzPct val="77777"/>
              <a:buChar char="•"/>
            </a:pPr>
            <a:r>
              <a:rPr lang="en">
                <a:solidFill>
                  <a:srgbClr val="45818E"/>
                </a:solidFill>
              </a:rPr>
              <a:t>ProductRepository=&gt; INHERITANCE, INTERFACE, LIST</a:t>
            </a:r>
            <a:endParaRPr>
              <a:solidFill>
                <a:srgbClr val="45818E"/>
              </a:solidFill>
            </a:endParaRPr>
          </a:p>
          <a:p>
            <a:pPr indent="-177165" lvl="0" marL="177800" rtl="0" algn="l">
              <a:spcBef>
                <a:spcPts val="800"/>
              </a:spcBef>
              <a:spcAft>
                <a:spcPts val="0"/>
              </a:spcAft>
              <a:buClr>
                <a:srgbClr val="45818E"/>
              </a:buClr>
              <a:buSzPct val="77777"/>
              <a:buChar char="•"/>
            </a:pPr>
            <a:r>
              <a:rPr lang="en">
                <a:solidFill>
                  <a:srgbClr val="45818E"/>
                </a:solidFill>
              </a:rPr>
              <a:t>TokenRepository=&gt; INHERITANCE</a:t>
            </a:r>
            <a:endParaRPr>
              <a:solidFill>
                <a:srgbClr val="45818E"/>
              </a:solidFill>
            </a:endParaRPr>
          </a:p>
          <a:p>
            <a:pPr indent="-177165" lvl="0" marL="177800" rtl="0" algn="l">
              <a:spcBef>
                <a:spcPts val="800"/>
              </a:spcBef>
              <a:spcAft>
                <a:spcPts val="0"/>
              </a:spcAft>
              <a:buClr>
                <a:srgbClr val="45818E"/>
              </a:buClr>
              <a:buSzPct val="77777"/>
              <a:buChar char="•"/>
            </a:pPr>
            <a:r>
              <a:rPr lang="en">
                <a:solidFill>
                  <a:srgbClr val="45818E"/>
                </a:solidFill>
              </a:rPr>
              <a:t>UserRepository=&gt; INHERITANCE, INTERFACE</a:t>
            </a:r>
            <a:endParaRPr>
              <a:solidFill>
                <a:srgbClr val="45818E"/>
              </a:solidFill>
            </a:endParaRPr>
          </a:p>
          <a:p>
            <a:pPr indent="-177165" lvl="0" marL="177800" rtl="0" algn="l">
              <a:spcBef>
                <a:spcPts val="800"/>
              </a:spcBef>
              <a:spcAft>
                <a:spcPts val="0"/>
              </a:spcAft>
              <a:buClr>
                <a:srgbClr val="45818E"/>
              </a:buClr>
              <a:buSzPct val="77777"/>
              <a:buChar char="•"/>
            </a:pPr>
            <a:r>
              <a:rPr lang="en">
                <a:solidFill>
                  <a:srgbClr val="45818E"/>
                </a:solidFill>
              </a:rPr>
              <a:t>CartRepository=&gt;INHERITANCE, INTERFACE, LIST</a:t>
            </a:r>
            <a:endParaRPr>
              <a:solidFill>
                <a:srgbClr val="45818E"/>
              </a:solidFill>
            </a:endParaRPr>
          </a:p>
          <a:p>
            <a:pPr indent="-177165" lvl="0" marL="177800" rtl="0" algn="l">
              <a:spcBef>
                <a:spcPts val="800"/>
              </a:spcBef>
              <a:spcAft>
                <a:spcPts val="0"/>
              </a:spcAft>
              <a:buClr>
                <a:srgbClr val="45818E"/>
              </a:buClr>
              <a:buSzPct val="77777"/>
              <a:buChar char="•"/>
            </a:pPr>
            <a:r>
              <a:rPr lang="en">
                <a:solidFill>
                  <a:srgbClr val="45818E"/>
                </a:solidFill>
              </a:rPr>
              <a:t>WishListRepository=&gt;INHERITANCE, INTERFACE, LIST</a:t>
            </a:r>
            <a:endParaRPr>
              <a:solidFill>
                <a:srgbClr val="45818E"/>
              </a:solidFill>
            </a:endParaRPr>
          </a:p>
          <a:p>
            <a:pPr indent="0" lvl="0" marL="177800" rtl="0" algn="l">
              <a:spcBef>
                <a:spcPts val="800"/>
              </a:spcBef>
              <a:spcAft>
                <a:spcPts val="0"/>
              </a:spcAft>
              <a:buNone/>
            </a:pPr>
            <a:r>
              <a:t/>
            </a:r>
            <a:endParaRPr>
              <a:solidFill>
                <a:srgbClr val="134F5C"/>
              </a:solidFill>
            </a:endParaRPr>
          </a:p>
          <a:p>
            <a:pPr indent="-114300" lvl="1" marL="520700" rtl="0" algn="l">
              <a:lnSpc>
                <a:spcPct val="90000"/>
              </a:lnSpc>
              <a:spcBef>
                <a:spcPts val="400"/>
              </a:spcBef>
              <a:spcAft>
                <a:spcPts val="0"/>
              </a:spcAft>
              <a:buSzPct val="83333"/>
              <a:buNone/>
            </a:pPr>
            <a:r>
              <a:t/>
            </a:r>
            <a:endParaRPr b="1" i="1" sz="1800"/>
          </a:p>
        </p:txBody>
      </p:sp>
      <p:sp>
        <p:nvSpPr>
          <p:cNvPr id="353" name="Google Shape;353;p52"/>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54" name="Google Shape;354;p52"/>
          <p:cNvSpPr txBox="1"/>
          <p:nvPr>
            <p:ph type="title"/>
          </p:nvPr>
        </p:nvSpPr>
        <p:spPr>
          <a:xfrm>
            <a:off x="711274" y="57186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OO Concepts</a:t>
            </a:r>
            <a:endParaRPr i="1">
              <a:solidFill>
                <a:srgbClr val="0B5394"/>
              </a:solidFill>
            </a:endParaRPr>
          </a:p>
        </p:txBody>
      </p:sp>
      <p:sp>
        <p:nvSpPr>
          <p:cNvPr id="355" name="Google Shape;355;p52"/>
          <p:cNvSpPr txBox="1"/>
          <p:nvPr/>
        </p:nvSpPr>
        <p:spPr>
          <a:xfrm>
            <a:off x="4709150" y="2727950"/>
            <a:ext cx="3543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Arial Narrow"/>
              <a:ea typeface="Arial Narrow"/>
              <a:cs typeface="Arial Narrow"/>
              <a:sym typeface="Arial Narr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361" name="Google Shape;361;p53"/>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62" name="Google Shape;362;p53"/>
          <p:cNvSpPr txBox="1"/>
          <p:nvPr>
            <p:ph type="title"/>
          </p:nvPr>
        </p:nvSpPr>
        <p:spPr>
          <a:xfrm>
            <a:off x="519157" y="2376766"/>
            <a:ext cx="7812963" cy="389968"/>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UML Use case and diagrams</a:t>
            </a:r>
            <a:endParaRPr i="1">
              <a:solidFill>
                <a:srgbClr val="0B539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814125" y="595576"/>
            <a:ext cx="7369500" cy="160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Use case diagram</a:t>
            </a:r>
            <a:endParaRPr i="1">
              <a:solidFill>
                <a:srgbClr val="0B5394"/>
              </a:solidFill>
            </a:endParaRPr>
          </a:p>
        </p:txBody>
      </p:sp>
      <p:sp>
        <p:nvSpPr>
          <p:cNvPr id="369" name="Google Shape;369;p54"/>
          <p:cNvSpPr txBox="1"/>
          <p:nvPr>
            <p:ph idx="1"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1100"/>
              <a:buNone/>
            </a:pPr>
            <a:r>
              <a:t/>
            </a:r>
            <a:endParaRPr/>
          </a:p>
        </p:txBody>
      </p:sp>
      <p:pic>
        <p:nvPicPr>
          <p:cNvPr id="370" name="Google Shape;370;p54"/>
          <p:cNvPicPr preferRelativeResize="0"/>
          <p:nvPr/>
        </p:nvPicPr>
        <p:blipFill>
          <a:blip r:embed="rId3">
            <a:alphaModFix/>
          </a:blip>
          <a:stretch>
            <a:fillRect/>
          </a:stretch>
        </p:blipFill>
        <p:spPr>
          <a:xfrm>
            <a:off x="3667125" y="595575"/>
            <a:ext cx="3214629" cy="431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idx="3" type="body"/>
          </p:nvPr>
        </p:nvSpPr>
        <p:spPr>
          <a:xfrm>
            <a:off x="5662613" y="4629150"/>
            <a:ext cx="2905200" cy="3621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1100"/>
              <a:buNone/>
            </a:pPr>
            <a:r>
              <a:t/>
            </a:r>
            <a:endParaRPr/>
          </a:p>
        </p:txBody>
      </p:sp>
      <p:sp>
        <p:nvSpPr>
          <p:cNvPr id="376" name="Google Shape;376;p55"/>
          <p:cNvSpPr txBox="1"/>
          <p:nvPr/>
        </p:nvSpPr>
        <p:spPr>
          <a:xfrm>
            <a:off x="152400" y="812125"/>
            <a:ext cx="373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solidFill>
                  <a:srgbClr val="0B5394"/>
                </a:solidFill>
              </a:rPr>
              <a:t>Class Diagram</a:t>
            </a:r>
            <a:endParaRPr b="1" i="1" sz="2400">
              <a:solidFill>
                <a:srgbClr val="0B5394"/>
              </a:solidFill>
            </a:endParaRPr>
          </a:p>
        </p:txBody>
      </p:sp>
      <p:pic>
        <p:nvPicPr>
          <p:cNvPr id="377" name="Google Shape;377;p55"/>
          <p:cNvPicPr preferRelativeResize="0"/>
          <p:nvPr/>
        </p:nvPicPr>
        <p:blipFill>
          <a:blip r:embed="rId3">
            <a:alphaModFix/>
          </a:blip>
          <a:stretch>
            <a:fillRect/>
          </a:stretch>
        </p:blipFill>
        <p:spPr>
          <a:xfrm>
            <a:off x="152400" y="1621900"/>
            <a:ext cx="8839204" cy="24212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idx="3" type="body"/>
          </p:nvPr>
        </p:nvSpPr>
        <p:spPr>
          <a:xfrm>
            <a:off x="5662613" y="4629150"/>
            <a:ext cx="2905125" cy="36195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1100"/>
              <a:buNone/>
            </a:pPr>
            <a:r>
              <a:t/>
            </a:r>
            <a:endParaRPr/>
          </a:p>
        </p:txBody>
      </p:sp>
      <p:sp>
        <p:nvSpPr>
          <p:cNvPr id="383" name="Google Shape;383;p56"/>
          <p:cNvSpPr txBox="1"/>
          <p:nvPr/>
        </p:nvSpPr>
        <p:spPr>
          <a:xfrm>
            <a:off x="884350" y="574500"/>
            <a:ext cx="181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solidFill>
                  <a:srgbClr val="0B5394"/>
                </a:solidFill>
              </a:rPr>
              <a:t>Flowchart</a:t>
            </a:r>
            <a:endParaRPr b="1" i="1" sz="2000">
              <a:solidFill>
                <a:srgbClr val="0B5394"/>
              </a:solidFill>
            </a:endParaRPr>
          </a:p>
        </p:txBody>
      </p:sp>
      <p:pic>
        <p:nvPicPr>
          <p:cNvPr id="384" name="Google Shape;384;p56"/>
          <p:cNvPicPr preferRelativeResize="0"/>
          <p:nvPr/>
        </p:nvPicPr>
        <p:blipFill>
          <a:blip r:embed="rId3">
            <a:alphaModFix/>
          </a:blip>
          <a:stretch>
            <a:fillRect/>
          </a:stretch>
        </p:blipFill>
        <p:spPr>
          <a:xfrm>
            <a:off x="2641900" y="574500"/>
            <a:ext cx="4079576" cy="432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702387" y="877723"/>
            <a:ext cx="7812900" cy="858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a:buNone/>
            </a:pPr>
            <a:r>
              <a:rPr i="1" lang="en" sz="2400">
                <a:solidFill>
                  <a:srgbClr val="0B5394"/>
                </a:solidFill>
              </a:rPr>
              <a:t>Tech Stack</a:t>
            </a:r>
            <a:endParaRPr i="1" sz="2400">
              <a:solidFill>
                <a:srgbClr val="0B5394"/>
              </a:solidFill>
            </a:endParaRPr>
          </a:p>
        </p:txBody>
      </p:sp>
      <p:sp>
        <p:nvSpPr>
          <p:cNvPr id="151" name="Google Shape;151;p30"/>
          <p:cNvSpPr txBox="1"/>
          <p:nvPr>
            <p:ph idx="1" type="body"/>
          </p:nvPr>
        </p:nvSpPr>
        <p:spPr>
          <a:xfrm>
            <a:off x="2377950" y="1929075"/>
            <a:ext cx="4201800" cy="2771700"/>
          </a:xfrm>
          <a:prstGeom prst="rect">
            <a:avLst/>
          </a:prstGeom>
          <a:noFill/>
          <a:ln>
            <a:noFill/>
          </a:ln>
        </p:spPr>
        <p:txBody>
          <a:bodyPr anchorCtr="0" anchor="t" bIns="34275" lIns="68575" spcFirstLastPara="1" rIns="68575" wrap="square" tIns="34275">
            <a:normAutofit/>
          </a:bodyPr>
          <a:lstStyle/>
          <a:p>
            <a:pPr indent="-190500" lvl="0" marL="177800" rtl="0" algn="l">
              <a:lnSpc>
                <a:spcPct val="90000"/>
              </a:lnSpc>
              <a:spcBef>
                <a:spcPts val="0"/>
              </a:spcBef>
              <a:spcAft>
                <a:spcPts val="0"/>
              </a:spcAft>
              <a:buClr>
                <a:srgbClr val="434343"/>
              </a:buClr>
              <a:buSzPts val="2000"/>
              <a:buChar char="➔"/>
            </a:pPr>
            <a:r>
              <a:rPr lang="en" sz="2000">
                <a:solidFill>
                  <a:srgbClr val="434343"/>
                </a:solidFill>
              </a:rPr>
              <a:t>Java (Backend)</a:t>
            </a:r>
            <a:endParaRPr sz="2000">
              <a:solidFill>
                <a:srgbClr val="434343"/>
              </a:solidFill>
            </a:endParaRPr>
          </a:p>
          <a:p>
            <a:pPr indent="-190500" lvl="1" marL="520700" rtl="0" algn="l">
              <a:lnSpc>
                <a:spcPct val="90000"/>
              </a:lnSpc>
              <a:spcBef>
                <a:spcPts val="0"/>
              </a:spcBef>
              <a:spcAft>
                <a:spcPts val="0"/>
              </a:spcAft>
              <a:buClr>
                <a:srgbClr val="434343"/>
              </a:buClr>
              <a:buSzPts val="1600"/>
              <a:buChar char="◆"/>
            </a:pPr>
            <a:r>
              <a:rPr lang="en" sz="1700">
                <a:solidFill>
                  <a:srgbClr val="434343"/>
                </a:solidFill>
              </a:rPr>
              <a:t>Frameworks used: Spring Boot</a:t>
            </a:r>
            <a:endParaRPr sz="1700">
              <a:solidFill>
                <a:srgbClr val="434343"/>
              </a:solidFill>
            </a:endParaRPr>
          </a:p>
          <a:p>
            <a:pPr indent="-215900" lvl="0" marL="177800" rtl="0" algn="l">
              <a:spcBef>
                <a:spcPts val="0"/>
              </a:spcBef>
              <a:spcAft>
                <a:spcPts val="0"/>
              </a:spcAft>
              <a:buClr>
                <a:srgbClr val="434343"/>
              </a:buClr>
              <a:buSzPts val="2000"/>
              <a:buChar char="➔"/>
            </a:pPr>
            <a:r>
              <a:rPr lang="en" sz="2000">
                <a:solidFill>
                  <a:srgbClr val="434343"/>
                </a:solidFill>
              </a:rPr>
              <a:t>JavaScript (Frontend)</a:t>
            </a:r>
            <a:endParaRPr sz="2000">
              <a:solidFill>
                <a:srgbClr val="434343"/>
              </a:solidFill>
            </a:endParaRPr>
          </a:p>
          <a:p>
            <a:pPr indent="-190500" lvl="1" marL="520700" rtl="0" algn="l">
              <a:spcBef>
                <a:spcPts val="0"/>
              </a:spcBef>
              <a:spcAft>
                <a:spcPts val="0"/>
              </a:spcAft>
              <a:buClr>
                <a:srgbClr val="434343"/>
              </a:buClr>
              <a:buSzPts val="1600"/>
              <a:buChar char="◆"/>
            </a:pPr>
            <a:r>
              <a:rPr lang="en" sz="1700">
                <a:solidFill>
                  <a:srgbClr val="434343"/>
                </a:solidFill>
              </a:rPr>
              <a:t>Frameworks used: Vue.js</a:t>
            </a:r>
            <a:endParaRPr sz="1700">
              <a:solidFill>
                <a:srgbClr val="434343"/>
              </a:solidFill>
            </a:endParaRPr>
          </a:p>
          <a:p>
            <a:pPr indent="-215900" lvl="0" marL="177800" rtl="0" algn="l">
              <a:spcBef>
                <a:spcPts val="0"/>
              </a:spcBef>
              <a:spcAft>
                <a:spcPts val="0"/>
              </a:spcAft>
              <a:buClr>
                <a:srgbClr val="434343"/>
              </a:buClr>
              <a:buSzPts val="2000"/>
              <a:buChar char="➔"/>
            </a:pPr>
            <a:r>
              <a:rPr lang="en" sz="2000">
                <a:solidFill>
                  <a:srgbClr val="434343"/>
                </a:solidFill>
              </a:rPr>
              <a:t>MySQL (Database)</a:t>
            </a:r>
            <a:endParaRPr sz="2000">
              <a:solidFill>
                <a:srgbClr val="434343"/>
              </a:solidFill>
            </a:endParaRPr>
          </a:p>
          <a:p>
            <a:pPr indent="-215900" lvl="0" marL="177800" rtl="0" algn="l">
              <a:spcBef>
                <a:spcPts val="0"/>
              </a:spcBef>
              <a:spcAft>
                <a:spcPts val="0"/>
              </a:spcAft>
              <a:buClr>
                <a:srgbClr val="434343"/>
              </a:buClr>
              <a:buSzPts val="2000"/>
              <a:buChar char="➔"/>
            </a:pPr>
            <a:r>
              <a:rPr lang="en" sz="2000">
                <a:solidFill>
                  <a:srgbClr val="434343"/>
                </a:solidFill>
              </a:rPr>
              <a:t>Stripe (Integration for Payment portal)</a:t>
            </a:r>
            <a:endParaRPr sz="2000">
              <a:solidFill>
                <a:srgbClr val="434343"/>
              </a:solidFill>
            </a:endParaRPr>
          </a:p>
          <a:p>
            <a:pPr indent="0" lvl="0" marL="177800" rtl="0" algn="l">
              <a:spcBef>
                <a:spcPts val="0"/>
              </a:spcBef>
              <a:spcAft>
                <a:spcPts val="0"/>
              </a:spcAft>
              <a:buNone/>
            </a:pPr>
            <a:r>
              <a:t/>
            </a:r>
            <a:endParaRPr>
              <a:solidFill>
                <a:srgbClr val="FF0F49"/>
              </a:solidFill>
            </a:endParaRPr>
          </a:p>
        </p:txBody>
      </p:sp>
      <p:sp>
        <p:nvSpPr>
          <p:cNvPr id="152" name="Google Shape;152;p30"/>
          <p:cNvSpPr txBox="1"/>
          <p:nvPr>
            <p:ph idx="3" type="body"/>
          </p:nvPr>
        </p:nvSpPr>
        <p:spPr>
          <a:xfrm>
            <a:off x="5662613" y="4629150"/>
            <a:ext cx="2905200" cy="3621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11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390" name="Google Shape;390;p57"/>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391" name="Google Shape;391;p57"/>
          <p:cNvSpPr txBox="1"/>
          <p:nvPr>
            <p:ph type="title"/>
          </p:nvPr>
        </p:nvSpPr>
        <p:spPr>
          <a:xfrm>
            <a:off x="519157" y="2376766"/>
            <a:ext cx="7812963" cy="389968"/>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 Implementation Examples</a:t>
            </a:r>
            <a:endParaRPr i="1">
              <a:solidFill>
                <a:srgbClr val="0B539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idx="1" type="body"/>
          </p:nvPr>
        </p:nvSpPr>
        <p:spPr>
          <a:xfrm>
            <a:off x="5662613" y="4724400"/>
            <a:ext cx="2905200" cy="2667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397" name="Google Shape;397;p58"/>
          <p:cNvPicPr preferRelativeResize="0"/>
          <p:nvPr/>
        </p:nvPicPr>
        <p:blipFill>
          <a:blip r:embed="rId3">
            <a:alphaModFix/>
          </a:blip>
          <a:stretch>
            <a:fillRect/>
          </a:stretch>
        </p:blipFill>
        <p:spPr>
          <a:xfrm>
            <a:off x="296899" y="1302063"/>
            <a:ext cx="4275100" cy="3034676"/>
          </a:xfrm>
          <a:prstGeom prst="rect">
            <a:avLst/>
          </a:prstGeom>
          <a:noFill/>
          <a:ln>
            <a:noFill/>
          </a:ln>
        </p:spPr>
      </p:pic>
      <p:pic>
        <p:nvPicPr>
          <p:cNvPr id="398" name="Google Shape;398;p58"/>
          <p:cNvPicPr preferRelativeResize="0"/>
          <p:nvPr/>
        </p:nvPicPr>
        <p:blipFill>
          <a:blip r:embed="rId4">
            <a:alphaModFix/>
          </a:blip>
          <a:stretch>
            <a:fillRect/>
          </a:stretch>
        </p:blipFill>
        <p:spPr>
          <a:xfrm>
            <a:off x="4571999" y="1845863"/>
            <a:ext cx="4310378" cy="2042342"/>
          </a:xfrm>
          <a:prstGeom prst="rect">
            <a:avLst/>
          </a:prstGeom>
          <a:noFill/>
          <a:ln>
            <a:noFill/>
          </a:ln>
        </p:spPr>
      </p:pic>
      <p:sp>
        <p:nvSpPr>
          <p:cNvPr id="399" name="Google Shape;399;p58"/>
          <p:cNvSpPr txBox="1"/>
          <p:nvPr/>
        </p:nvSpPr>
        <p:spPr>
          <a:xfrm>
            <a:off x="821050" y="699125"/>
            <a:ext cx="32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0B5394"/>
                </a:solidFill>
                <a:latin typeface="Arial Narrow"/>
                <a:ea typeface="Arial Narrow"/>
                <a:cs typeface="Arial Narrow"/>
                <a:sym typeface="Arial Narrow"/>
              </a:rPr>
              <a:t>Controller Class Example:</a:t>
            </a:r>
            <a:endParaRPr b="1" i="1">
              <a:solidFill>
                <a:srgbClr val="0B5394"/>
              </a:solidFill>
              <a:latin typeface="Arial Narrow"/>
              <a:ea typeface="Arial Narrow"/>
              <a:cs typeface="Arial Narrow"/>
              <a:sym typeface="Arial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idx="1" type="body"/>
          </p:nvPr>
        </p:nvSpPr>
        <p:spPr>
          <a:xfrm>
            <a:off x="5662613" y="4724400"/>
            <a:ext cx="2905200" cy="2667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05" name="Google Shape;405;p59"/>
          <p:cNvPicPr preferRelativeResize="0"/>
          <p:nvPr/>
        </p:nvPicPr>
        <p:blipFill>
          <a:blip r:embed="rId3">
            <a:alphaModFix/>
          </a:blip>
          <a:stretch>
            <a:fillRect/>
          </a:stretch>
        </p:blipFill>
        <p:spPr>
          <a:xfrm>
            <a:off x="1371600" y="722950"/>
            <a:ext cx="2554600" cy="4077649"/>
          </a:xfrm>
          <a:prstGeom prst="rect">
            <a:avLst/>
          </a:prstGeom>
          <a:noFill/>
          <a:ln>
            <a:noFill/>
          </a:ln>
        </p:spPr>
      </p:pic>
      <p:pic>
        <p:nvPicPr>
          <p:cNvPr id="406" name="Google Shape;406;p59"/>
          <p:cNvPicPr preferRelativeResize="0"/>
          <p:nvPr/>
        </p:nvPicPr>
        <p:blipFill>
          <a:blip r:embed="rId4">
            <a:alphaModFix/>
          </a:blip>
          <a:stretch>
            <a:fillRect/>
          </a:stretch>
        </p:blipFill>
        <p:spPr>
          <a:xfrm>
            <a:off x="5217089" y="837250"/>
            <a:ext cx="2025812" cy="3849050"/>
          </a:xfrm>
          <a:prstGeom prst="rect">
            <a:avLst/>
          </a:prstGeom>
          <a:noFill/>
          <a:ln>
            <a:noFill/>
          </a:ln>
        </p:spPr>
      </p:pic>
      <p:sp>
        <p:nvSpPr>
          <p:cNvPr id="407" name="Google Shape;407;p59"/>
          <p:cNvSpPr txBox="1"/>
          <p:nvPr/>
        </p:nvSpPr>
        <p:spPr>
          <a:xfrm>
            <a:off x="1295400" y="238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0B5394"/>
                </a:solidFill>
                <a:latin typeface="Arial Narrow"/>
                <a:ea typeface="Arial Narrow"/>
                <a:cs typeface="Arial Narrow"/>
                <a:sym typeface="Arial Narrow"/>
              </a:rPr>
              <a:t>Model</a:t>
            </a:r>
            <a:r>
              <a:rPr b="1" i="1" lang="en">
                <a:solidFill>
                  <a:srgbClr val="0B5394"/>
                </a:solidFill>
                <a:latin typeface="Arial Narrow"/>
                <a:ea typeface="Arial Narrow"/>
                <a:cs typeface="Arial Narrow"/>
                <a:sym typeface="Arial Narrow"/>
              </a:rPr>
              <a:t> Class Example:</a:t>
            </a:r>
            <a:endParaRPr i="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0"/>
          <p:cNvSpPr txBox="1"/>
          <p:nvPr>
            <p:ph idx="1" type="body"/>
          </p:nvPr>
        </p:nvSpPr>
        <p:spPr>
          <a:xfrm>
            <a:off x="5662613" y="4724400"/>
            <a:ext cx="2905200" cy="2667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13" name="Google Shape;413;p60"/>
          <p:cNvPicPr preferRelativeResize="0"/>
          <p:nvPr/>
        </p:nvPicPr>
        <p:blipFill>
          <a:blip r:embed="rId3">
            <a:alphaModFix/>
          </a:blip>
          <a:stretch>
            <a:fillRect/>
          </a:stretch>
        </p:blipFill>
        <p:spPr>
          <a:xfrm>
            <a:off x="1714500" y="1514475"/>
            <a:ext cx="5269225" cy="994950"/>
          </a:xfrm>
          <a:prstGeom prst="rect">
            <a:avLst/>
          </a:prstGeom>
          <a:noFill/>
          <a:ln>
            <a:noFill/>
          </a:ln>
        </p:spPr>
      </p:pic>
      <p:sp>
        <p:nvSpPr>
          <p:cNvPr id="414" name="Google Shape;414;p60"/>
          <p:cNvSpPr txBox="1"/>
          <p:nvPr/>
        </p:nvSpPr>
        <p:spPr>
          <a:xfrm>
            <a:off x="714375" y="552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0B5394"/>
                </a:solidFill>
                <a:latin typeface="Arial Narrow"/>
                <a:ea typeface="Arial Narrow"/>
                <a:cs typeface="Arial Narrow"/>
                <a:sym typeface="Arial Narrow"/>
              </a:rPr>
              <a:t>Repo </a:t>
            </a:r>
            <a:r>
              <a:rPr b="1" i="1" lang="en">
                <a:solidFill>
                  <a:srgbClr val="0B5394"/>
                </a:solidFill>
                <a:latin typeface="Arial Narrow"/>
                <a:ea typeface="Arial Narrow"/>
                <a:cs typeface="Arial Narrow"/>
                <a:sym typeface="Arial Narrow"/>
              </a:rPr>
              <a:t>Class Example:</a:t>
            </a:r>
            <a:endParaRPr i="1"/>
          </a:p>
        </p:txBody>
      </p:sp>
      <p:pic>
        <p:nvPicPr>
          <p:cNvPr id="415" name="Google Shape;415;p60"/>
          <p:cNvPicPr preferRelativeResize="0"/>
          <p:nvPr/>
        </p:nvPicPr>
        <p:blipFill>
          <a:blip r:embed="rId4">
            <a:alphaModFix/>
          </a:blip>
          <a:stretch>
            <a:fillRect/>
          </a:stretch>
        </p:blipFill>
        <p:spPr>
          <a:xfrm>
            <a:off x="1581150" y="3233325"/>
            <a:ext cx="5664165" cy="994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txBox="1"/>
          <p:nvPr>
            <p:ph idx="1" type="body"/>
          </p:nvPr>
        </p:nvSpPr>
        <p:spPr>
          <a:xfrm>
            <a:off x="5662613" y="4724400"/>
            <a:ext cx="2905200" cy="2667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21" name="Google Shape;421;p61"/>
          <p:cNvPicPr preferRelativeResize="0"/>
          <p:nvPr/>
        </p:nvPicPr>
        <p:blipFill>
          <a:blip r:embed="rId3">
            <a:alphaModFix/>
          </a:blip>
          <a:stretch>
            <a:fillRect/>
          </a:stretch>
        </p:blipFill>
        <p:spPr>
          <a:xfrm>
            <a:off x="1722050" y="1032500"/>
            <a:ext cx="5046476" cy="3872875"/>
          </a:xfrm>
          <a:prstGeom prst="rect">
            <a:avLst/>
          </a:prstGeom>
          <a:noFill/>
          <a:ln>
            <a:noFill/>
          </a:ln>
        </p:spPr>
      </p:pic>
      <p:sp>
        <p:nvSpPr>
          <p:cNvPr id="422" name="Google Shape;422;p61"/>
          <p:cNvSpPr txBox="1"/>
          <p:nvPr/>
        </p:nvSpPr>
        <p:spPr>
          <a:xfrm>
            <a:off x="733425" y="632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0B5394"/>
                </a:solidFill>
                <a:latin typeface="Arial Narrow"/>
                <a:ea typeface="Arial Narrow"/>
                <a:cs typeface="Arial Narrow"/>
                <a:sym typeface="Arial Narrow"/>
              </a:rPr>
              <a:t>Service</a:t>
            </a:r>
            <a:r>
              <a:rPr b="1" i="1" lang="en">
                <a:solidFill>
                  <a:srgbClr val="0B5394"/>
                </a:solidFill>
                <a:latin typeface="Arial Narrow"/>
                <a:ea typeface="Arial Narrow"/>
                <a:cs typeface="Arial Narrow"/>
                <a:sym typeface="Arial Narrow"/>
              </a:rPr>
              <a:t> Class Example:</a:t>
            </a:r>
            <a:endParaRPr i="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idx="1" type="body"/>
          </p:nvPr>
        </p:nvSpPr>
        <p:spPr>
          <a:xfrm>
            <a:off x="5662613" y="4724400"/>
            <a:ext cx="2905200" cy="2667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28" name="Google Shape;428;p62"/>
          <p:cNvPicPr preferRelativeResize="0"/>
          <p:nvPr/>
        </p:nvPicPr>
        <p:blipFill>
          <a:blip r:embed="rId3">
            <a:alphaModFix/>
          </a:blip>
          <a:stretch>
            <a:fillRect/>
          </a:stretch>
        </p:blipFill>
        <p:spPr>
          <a:xfrm>
            <a:off x="2544925" y="1042025"/>
            <a:ext cx="3117701" cy="3949075"/>
          </a:xfrm>
          <a:prstGeom prst="rect">
            <a:avLst/>
          </a:prstGeom>
          <a:noFill/>
          <a:ln>
            <a:noFill/>
          </a:ln>
        </p:spPr>
      </p:pic>
      <p:sp>
        <p:nvSpPr>
          <p:cNvPr id="429" name="Google Shape;429;p62"/>
          <p:cNvSpPr txBox="1"/>
          <p:nvPr/>
        </p:nvSpPr>
        <p:spPr>
          <a:xfrm>
            <a:off x="733425" y="552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0B5394"/>
                </a:solidFill>
                <a:latin typeface="Arial Narrow"/>
                <a:ea typeface="Arial Narrow"/>
                <a:cs typeface="Arial Narrow"/>
                <a:sym typeface="Arial Narrow"/>
              </a:rPr>
              <a:t>Wrapper</a:t>
            </a:r>
            <a:r>
              <a:rPr b="1" i="1" lang="en">
                <a:solidFill>
                  <a:srgbClr val="0B5394"/>
                </a:solidFill>
                <a:latin typeface="Arial Narrow"/>
                <a:ea typeface="Arial Narrow"/>
                <a:cs typeface="Arial Narrow"/>
                <a:sym typeface="Arial Narrow"/>
              </a:rPr>
              <a:t> Class Example:</a:t>
            </a:r>
            <a:endParaRPr i="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idx="1" type="body"/>
          </p:nvPr>
        </p:nvSpPr>
        <p:spPr>
          <a:xfrm>
            <a:off x="5662613" y="4724400"/>
            <a:ext cx="2905125" cy="2667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1100"/>
              <a:buNone/>
            </a:pPr>
            <a:r>
              <a:t/>
            </a:r>
            <a:endParaRPr/>
          </a:p>
        </p:txBody>
      </p:sp>
      <p:sp>
        <p:nvSpPr>
          <p:cNvPr id="435" name="Google Shape;435;p63"/>
          <p:cNvSpPr txBox="1"/>
          <p:nvPr/>
        </p:nvSpPr>
        <p:spPr>
          <a:xfrm>
            <a:off x="2135600" y="1373625"/>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https://github.com/Snehal-Nikam/ecommerce.git</a:t>
            </a:r>
            <a:endParaRPr/>
          </a:p>
        </p:txBody>
      </p:sp>
      <p:sp>
        <p:nvSpPr>
          <p:cNvPr id="436" name="Google Shape;436;p63"/>
          <p:cNvSpPr txBox="1"/>
          <p:nvPr/>
        </p:nvSpPr>
        <p:spPr>
          <a:xfrm>
            <a:off x="784050" y="806125"/>
            <a:ext cx="509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solidFill>
                  <a:srgbClr val="0B5394"/>
                </a:solidFill>
              </a:rPr>
              <a:t>Link to Code Repository</a:t>
            </a:r>
            <a:endParaRPr b="1" i="1" sz="2400">
              <a:solidFill>
                <a:srgbClr val="0B5394"/>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4"/>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442" name="Google Shape;442;p64"/>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443" name="Google Shape;443;p64"/>
          <p:cNvSpPr txBox="1"/>
          <p:nvPr>
            <p:ph type="title"/>
          </p:nvPr>
        </p:nvSpPr>
        <p:spPr>
          <a:xfrm>
            <a:off x="519157" y="2376766"/>
            <a:ext cx="7812963" cy="389968"/>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Output Screen Shots</a:t>
            </a:r>
            <a:endParaRPr i="1">
              <a:solidFill>
                <a:srgbClr val="0B539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449" name="Google Shape;449;p65"/>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pic>
        <p:nvPicPr>
          <p:cNvPr id="450" name="Google Shape;450;p65"/>
          <p:cNvPicPr preferRelativeResize="0"/>
          <p:nvPr/>
        </p:nvPicPr>
        <p:blipFill>
          <a:blip r:embed="rId3">
            <a:alphaModFix/>
          </a:blip>
          <a:stretch>
            <a:fillRect/>
          </a:stretch>
        </p:blipFill>
        <p:spPr>
          <a:xfrm>
            <a:off x="833513" y="726625"/>
            <a:ext cx="7476974" cy="4197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56" name="Google Shape;456;p66"/>
          <p:cNvPicPr preferRelativeResize="0"/>
          <p:nvPr/>
        </p:nvPicPr>
        <p:blipFill>
          <a:blip r:embed="rId3">
            <a:alphaModFix/>
          </a:blip>
          <a:stretch>
            <a:fillRect/>
          </a:stretch>
        </p:blipFill>
        <p:spPr>
          <a:xfrm>
            <a:off x="1239600" y="715675"/>
            <a:ext cx="6416624" cy="4054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idx="1" type="body"/>
          </p:nvPr>
        </p:nvSpPr>
        <p:spPr>
          <a:xfrm>
            <a:off x="446767" y="942787"/>
            <a:ext cx="8159100" cy="39528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lang="en">
                <a:solidFill>
                  <a:srgbClr val="273239"/>
                </a:solidFill>
                <a:latin typeface="Arial"/>
                <a:ea typeface="Arial"/>
                <a:cs typeface="Arial"/>
                <a:sym typeface="Arial"/>
              </a:rPr>
              <a:t>Requirement Analysis </a:t>
            </a:r>
            <a:endParaRPr/>
          </a:p>
          <a:p>
            <a:pPr indent="0" lvl="1" marL="342900" rtl="0" algn="l">
              <a:lnSpc>
                <a:spcPct val="90000"/>
              </a:lnSpc>
              <a:spcBef>
                <a:spcPts val="400"/>
              </a:spcBef>
              <a:spcAft>
                <a:spcPts val="0"/>
              </a:spcAft>
              <a:buSzPts val="1500"/>
              <a:buNone/>
            </a:pPr>
            <a:r>
              <a:t/>
            </a:r>
            <a:endParaRPr>
              <a:solidFill>
                <a:srgbClr val="273239"/>
              </a:solidFill>
              <a:latin typeface="Arial"/>
              <a:ea typeface="Arial"/>
              <a:cs typeface="Arial"/>
              <a:sym typeface="Arial"/>
            </a:endParaRPr>
          </a:p>
          <a:p>
            <a:pPr indent="0" lvl="1" marL="342900" rtl="0" algn="l">
              <a:lnSpc>
                <a:spcPct val="90000"/>
              </a:lnSpc>
              <a:spcBef>
                <a:spcPts val="400"/>
              </a:spcBef>
              <a:spcAft>
                <a:spcPts val="0"/>
              </a:spcAft>
              <a:buSzPts val="1500"/>
              <a:buNone/>
            </a:pPr>
            <a:r>
              <a:t/>
            </a:r>
            <a:endParaRPr>
              <a:solidFill>
                <a:srgbClr val="273239"/>
              </a:solidFill>
              <a:latin typeface="Arial"/>
              <a:ea typeface="Arial"/>
              <a:cs typeface="Arial"/>
              <a:sym typeface="Arial"/>
            </a:endParaRPr>
          </a:p>
          <a:p>
            <a:pPr indent="-88900" lvl="2" marL="863600" rtl="0" algn="l">
              <a:lnSpc>
                <a:spcPct val="90000"/>
              </a:lnSpc>
              <a:spcBef>
                <a:spcPts val="400"/>
              </a:spcBef>
              <a:spcAft>
                <a:spcPts val="0"/>
              </a:spcAft>
              <a:buSzPts val="1400"/>
              <a:buNone/>
            </a:pPr>
            <a:r>
              <a:t/>
            </a:r>
            <a:endParaRPr>
              <a:solidFill>
                <a:srgbClr val="273239"/>
              </a:solidFill>
              <a:latin typeface="Arial"/>
              <a:ea typeface="Arial"/>
              <a:cs typeface="Arial"/>
              <a:sym typeface="Arial"/>
            </a:endParaRPr>
          </a:p>
          <a:p>
            <a:pPr indent="-63500" lvl="0" marL="177800" rtl="0" algn="l">
              <a:lnSpc>
                <a:spcPct val="90000"/>
              </a:lnSpc>
              <a:spcBef>
                <a:spcPts val="80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159" name="Google Shape;159;p31"/>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60" name="Google Shape;160;p31"/>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E-commerce platform - Design</a:t>
            </a:r>
            <a:endParaRPr i="1">
              <a:solidFill>
                <a:srgbClr val="0B5394"/>
              </a:solidFill>
            </a:endParaRPr>
          </a:p>
        </p:txBody>
      </p:sp>
      <p:graphicFrame>
        <p:nvGraphicFramePr>
          <p:cNvPr id="161" name="Google Shape;161;p31"/>
          <p:cNvGraphicFramePr/>
          <p:nvPr/>
        </p:nvGraphicFramePr>
        <p:xfrm>
          <a:off x="1121741" y="1328645"/>
          <a:ext cx="3000000" cy="3000000"/>
        </p:xfrm>
        <a:graphic>
          <a:graphicData uri="http://schemas.openxmlformats.org/drawingml/2006/table">
            <a:tbl>
              <a:tblPr bandRow="1" firstRow="1">
                <a:noFill/>
                <a:tableStyleId>{B0EBD5A2-BDC7-48CA-89F0-18CA4E721A2B}</a:tableStyleId>
              </a:tblPr>
              <a:tblGrid>
                <a:gridCol w="3404575"/>
                <a:gridCol w="3404575"/>
              </a:tblGrid>
              <a:tr h="1912250">
                <a:tc>
                  <a:txBody>
                    <a:bodyPr/>
                    <a:lstStyle/>
                    <a:p>
                      <a:pPr indent="0" lvl="0" marL="0" marR="0" rtl="0" algn="l">
                        <a:spcBef>
                          <a:spcPts val="0"/>
                        </a:spcBef>
                        <a:spcAft>
                          <a:spcPts val="0"/>
                        </a:spcAft>
                        <a:buNone/>
                      </a:pPr>
                      <a:r>
                        <a:rPr lang="en" sz="1200" u="none" cap="none" strike="noStrike">
                          <a:solidFill>
                            <a:srgbClr val="000000"/>
                          </a:solidFill>
                        </a:rPr>
                        <a:t>Functional Requirements: </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Admin/Seller p</a:t>
                      </a:r>
                      <a:r>
                        <a:rPr b="0" lang="en" sz="1200">
                          <a:solidFill>
                            <a:srgbClr val="000000"/>
                          </a:solidFill>
                        </a:rPr>
                        <a:t>ort</a:t>
                      </a:r>
                      <a:r>
                        <a:rPr b="0" lang="en" sz="1200">
                          <a:solidFill>
                            <a:srgbClr val="000000"/>
                          </a:solidFill>
                        </a:rPr>
                        <a:t>el to add categories and products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API to manage categories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API to manage products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User login and customized profile</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User interface for customers where products are displayed</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Features- Shopping cart and Wish list</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Checkout and payment</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Order placement and order history</a:t>
                      </a:r>
                      <a:endParaRPr b="0" sz="1200">
                        <a:solidFill>
                          <a:srgbClr val="000000"/>
                        </a:solidFill>
                      </a:endParaRPr>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Admin/Seller portal to view ordered items and update order status </a:t>
                      </a:r>
                      <a:r>
                        <a:rPr lang="en" sz="1200">
                          <a:solidFill>
                            <a:srgbClr val="000000"/>
                          </a:solidFill>
                        </a:rPr>
                        <a:t> </a:t>
                      </a:r>
                      <a:endParaRPr sz="1200">
                        <a:solidFill>
                          <a:srgbClr val="000000"/>
                        </a:solidFil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200">
                          <a:solidFill>
                            <a:srgbClr val="000000"/>
                          </a:solidFill>
                        </a:rPr>
                        <a:t>Non-functional</a:t>
                      </a:r>
                      <a:r>
                        <a:rPr lang="en" sz="1200">
                          <a:solidFill>
                            <a:srgbClr val="000000"/>
                          </a:solidFill>
                        </a:rPr>
                        <a:t> requirements: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User friendly</a:t>
                      </a:r>
                      <a:r>
                        <a:rPr b="0" lang="en" sz="1200">
                          <a:solidFill>
                            <a:srgbClr val="000000"/>
                          </a:solidFill>
                        </a:rPr>
                        <a:t> interface</a:t>
                      </a:r>
                      <a:endParaRPr b="0" sz="1200">
                        <a:solidFill>
                          <a:srgbClr val="000000"/>
                        </a:solidFil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21525">
                <a:tc>
                  <a:txBody>
                    <a:bodyPr/>
                    <a:lstStyle/>
                    <a:p>
                      <a:pPr indent="0" lvl="0" marL="0" marR="0" rtl="0" algn="l">
                        <a:spcBef>
                          <a:spcPts val="0"/>
                        </a:spcBef>
                        <a:spcAft>
                          <a:spcPts val="0"/>
                        </a:spcAft>
                        <a:buNone/>
                      </a:pPr>
                      <a:r>
                        <a:rPr b="1" lang="en" sz="1200">
                          <a:solidFill>
                            <a:srgbClr val="000000"/>
                          </a:solidFill>
                        </a:rPr>
                        <a:t>Integration</a:t>
                      </a:r>
                      <a:r>
                        <a:rPr b="1" lang="en" sz="1200">
                          <a:solidFill>
                            <a:srgbClr val="000000"/>
                          </a:solidFill>
                        </a:rPr>
                        <a:t> requirements: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Database for Product Inventory- MySQL</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Database for User Account information- MySQL</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Payment gateway- Stripe</a:t>
                      </a:r>
                      <a:endParaRPr b="0" sz="1200">
                        <a:solidFill>
                          <a:srgbClr val="000000"/>
                        </a:solidFil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 sz="1200">
                          <a:solidFill>
                            <a:srgbClr val="000000"/>
                          </a:solidFill>
                        </a:rPr>
                        <a:t>Future development requirements:</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Ease</a:t>
                      </a:r>
                      <a:r>
                        <a:rPr b="0" lang="en" sz="1200">
                          <a:solidFill>
                            <a:srgbClr val="000000"/>
                          </a:solidFill>
                        </a:rPr>
                        <a:t> of modification</a:t>
                      </a:r>
                      <a:endParaRPr sz="1100"/>
                    </a:p>
                    <a:p>
                      <a:pPr indent="-215900" lvl="0" marL="215900" marR="0" rtl="0" algn="l">
                        <a:spcBef>
                          <a:spcPts val="0"/>
                        </a:spcBef>
                        <a:spcAft>
                          <a:spcPts val="0"/>
                        </a:spcAft>
                        <a:buClr>
                          <a:srgbClr val="000000"/>
                        </a:buClr>
                        <a:buSzPts val="1200"/>
                        <a:buFont typeface="Noto Sans Symbols"/>
                        <a:buChar char="✔"/>
                      </a:pPr>
                      <a:r>
                        <a:rPr b="0" lang="en" sz="1200">
                          <a:solidFill>
                            <a:srgbClr val="000000"/>
                          </a:solidFill>
                        </a:rPr>
                        <a:t>Ease of extension (Adding new features, integrations and functionalities)</a:t>
                      </a:r>
                      <a:endParaRPr b="0" sz="1200">
                        <a:solidFill>
                          <a:srgbClr val="000000"/>
                        </a:solidFil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idx="1" type="body"/>
          </p:nvPr>
        </p:nvSpPr>
        <p:spPr>
          <a:xfrm>
            <a:off x="519157" y="1038314"/>
            <a:ext cx="8159100" cy="3662400"/>
          </a:xfrm>
          <a:prstGeom prst="rect">
            <a:avLst/>
          </a:prstGeom>
          <a:noFill/>
          <a:ln>
            <a:noFill/>
          </a:ln>
        </p:spPr>
        <p:txBody>
          <a:bodyPr anchorCtr="0" anchor="t" bIns="34275" lIns="68575" spcFirstLastPara="1" rIns="68575" wrap="square" tIns="34275">
            <a:normAutofit/>
          </a:bodyPr>
          <a:lstStyle/>
          <a:p>
            <a:pPr indent="-63500" lvl="0" marL="177800" rtl="0" algn="l">
              <a:lnSpc>
                <a:spcPct val="90000"/>
              </a:lnSpc>
              <a:spcBef>
                <a:spcPts val="0"/>
              </a:spcBef>
              <a:spcAft>
                <a:spcPts val="0"/>
              </a:spcAft>
              <a:buSzPts val="1800"/>
              <a:buNone/>
            </a:pPr>
            <a:r>
              <a:t/>
            </a:r>
            <a:endParaRPr/>
          </a:p>
          <a:p>
            <a:pPr indent="-76200" lvl="1" marL="520700" rtl="0" algn="l">
              <a:lnSpc>
                <a:spcPct val="90000"/>
              </a:lnSpc>
              <a:spcBef>
                <a:spcPts val="400"/>
              </a:spcBef>
              <a:spcAft>
                <a:spcPts val="0"/>
              </a:spcAft>
              <a:buSzPts val="1500"/>
              <a:buNone/>
            </a:pPr>
            <a:r>
              <a:t/>
            </a:r>
            <a:endParaRPr/>
          </a:p>
        </p:txBody>
      </p:sp>
      <p:sp>
        <p:nvSpPr>
          <p:cNvPr id="462" name="Google Shape;462;p67"/>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pic>
        <p:nvPicPr>
          <p:cNvPr id="463" name="Google Shape;463;p67"/>
          <p:cNvPicPr preferRelativeResize="0"/>
          <p:nvPr/>
        </p:nvPicPr>
        <p:blipFill rotWithShape="1">
          <a:blip r:embed="rId3">
            <a:alphaModFix/>
          </a:blip>
          <a:srcRect b="28846" l="36576" r="37355" t="13609"/>
          <a:stretch/>
        </p:blipFill>
        <p:spPr>
          <a:xfrm>
            <a:off x="1290500" y="887950"/>
            <a:ext cx="2905198" cy="3572539"/>
          </a:xfrm>
          <a:prstGeom prst="rect">
            <a:avLst/>
          </a:prstGeom>
          <a:noFill/>
          <a:ln>
            <a:noFill/>
          </a:ln>
        </p:spPr>
      </p:pic>
      <p:pic>
        <p:nvPicPr>
          <p:cNvPr id="464" name="Google Shape;464;p67"/>
          <p:cNvPicPr preferRelativeResize="0"/>
          <p:nvPr/>
        </p:nvPicPr>
        <p:blipFill rotWithShape="1">
          <a:blip r:embed="rId4">
            <a:alphaModFix/>
          </a:blip>
          <a:srcRect b="41388" l="38017" r="38910" t="15747"/>
          <a:stretch/>
        </p:blipFill>
        <p:spPr>
          <a:xfrm>
            <a:off x="5261375" y="1258350"/>
            <a:ext cx="2532600" cy="26267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8"/>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70" name="Google Shape;470;p68"/>
          <p:cNvPicPr preferRelativeResize="0"/>
          <p:nvPr/>
        </p:nvPicPr>
        <p:blipFill>
          <a:blip r:embed="rId3">
            <a:alphaModFix/>
          </a:blip>
          <a:stretch>
            <a:fillRect/>
          </a:stretch>
        </p:blipFill>
        <p:spPr>
          <a:xfrm>
            <a:off x="1024250" y="857950"/>
            <a:ext cx="7095499" cy="3839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9"/>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76" name="Google Shape;476;p69"/>
          <p:cNvPicPr preferRelativeResize="0"/>
          <p:nvPr/>
        </p:nvPicPr>
        <p:blipFill>
          <a:blip r:embed="rId3">
            <a:alphaModFix/>
          </a:blip>
          <a:stretch>
            <a:fillRect/>
          </a:stretch>
        </p:blipFill>
        <p:spPr>
          <a:xfrm>
            <a:off x="1229277" y="975525"/>
            <a:ext cx="6685450" cy="3746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pic>
        <p:nvPicPr>
          <p:cNvPr id="482" name="Google Shape;482;p70"/>
          <p:cNvPicPr preferRelativeResize="0"/>
          <p:nvPr/>
        </p:nvPicPr>
        <p:blipFill rotWithShape="1">
          <a:blip r:embed="rId3">
            <a:alphaModFix/>
          </a:blip>
          <a:srcRect b="46252" l="14750" r="29501" t="9452"/>
          <a:stretch/>
        </p:blipFill>
        <p:spPr>
          <a:xfrm>
            <a:off x="2504513" y="1562300"/>
            <a:ext cx="4134973" cy="1844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ph type="title"/>
          </p:nvPr>
        </p:nvSpPr>
        <p:spPr>
          <a:xfrm>
            <a:off x="2275600" y="1562300"/>
            <a:ext cx="4721700" cy="1723800"/>
          </a:xfrm>
          <a:prstGeom prst="rect">
            <a:avLst/>
          </a:prstGeom>
          <a:ln cap="flat" cmpd="sng" w="38100">
            <a:solidFill>
              <a:srgbClr val="6D9EEB"/>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spcBef>
                <a:spcPts val="0"/>
              </a:spcBef>
              <a:spcAft>
                <a:spcPts val="0"/>
              </a:spcAft>
              <a:buNone/>
            </a:pPr>
            <a:r>
              <a:rPr i="1" lang="en">
                <a:solidFill>
                  <a:srgbClr val="4A86E8"/>
                </a:solidFill>
              </a:rPr>
              <a:t>Any questions ?</a:t>
            </a:r>
            <a:endParaRPr i="1">
              <a:solidFill>
                <a:srgbClr val="4A86E8"/>
              </a:solidFill>
            </a:endParaRPr>
          </a:p>
        </p:txBody>
      </p:sp>
      <p:sp>
        <p:nvSpPr>
          <p:cNvPr id="488" name="Google Shape;488;p71"/>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2"/>
          <p:cNvSpPr txBox="1"/>
          <p:nvPr>
            <p:ph idx="2" type="body"/>
          </p:nvPr>
        </p:nvSpPr>
        <p:spPr>
          <a:xfrm>
            <a:off x="2483750" y="2039674"/>
            <a:ext cx="3886200" cy="576900"/>
          </a:xfrm>
          <a:prstGeom prst="rect">
            <a:avLst/>
          </a:prstGeom>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Font typeface="Arial"/>
              <a:buNone/>
            </a:pPr>
            <a:r>
              <a:rPr b="1" i="1" lang="en" sz="4000">
                <a:solidFill>
                  <a:srgbClr val="3D85C6"/>
                </a:solidFill>
                <a:latin typeface="Arial"/>
                <a:ea typeface="Arial"/>
                <a:cs typeface="Arial"/>
                <a:sym typeface="Arial"/>
              </a:rPr>
              <a:t>Thank you</a:t>
            </a:r>
            <a:endParaRPr sz="4400">
              <a:solidFill>
                <a:srgbClr val="3D85C6"/>
              </a:solidFill>
            </a:endParaRPr>
          </a:p>
        </p:txBody>
      </p:sp>
      <p:sp>
        <p:nvSpPr>
          <p:cNvPr id="494" name="Google Shape;494;p72"/>
          <p:cNvSpPr txBox="1"/>
          <p:nvPr>
            <p:ph idx="3" type="body"/>
          </p:nvPr>
        </p:nvSpPr>
        <p:spPr>
          <a:xfrm>
            <a:off x="5662613" y="4629150"/>
            <a:ext cx="2905200" cy="362100"/>
          </a:xfrm>
          <a:prstGeom prst="rect">
            <a:avLst/>
          </a:prstGeom>
        </p:spPr>
        <p:txBody>
          <a:bodyPr anchorCtr="0" anchor="b" bIns="34275" lIns="68575" spcFirstLastPara="1" rIns="68575" wrap="square" tIns="34275">
            <a:normAutofit/>
          </a:bodyPr>
          <a:lstStyle/>
          <a:p>
            <a:pPr indent="0" lvl="0" marL="0" rtl="0" algn="r">
              <a:spcBef>
                <a:spcPts val="800"/>
              </a:spcBef>
              <a:spcAft>
                <a:spcPts val="0"/>
              </a:spcAft>
              <a:buNone/>
            </a:pPr>
            <a:r>
              <a:t/>
            </a:r>
            <a:endParaRPr/>
          </a:p>
        </p:txBody>
      </p:sp>
      <p:sp>
        <p:nvSpPr>
          <p:cNvPr id="495" name="Google Shape;495;p72"/>
          <p:cNvSpPr/>
          <p:nvPr/>
        </p:nvSpPr>
        <p:spPr>
          <a:xfrm>
            <a:off x="1266750" y="1168100"/>
            <a:ext cx="6610500" cy="2649600"/>
          </a:xfrm>
          <a:prstGeom prst="rect">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fontScale="85000" lnSpcReduction="10000"/>
          </a:bodyPr>
          <a:lstStyle/>
          <a:p>
            <a:pPr indent="0" lvl="1" marL="342900" rtl="0" algn="l">
              <a:lnSpc>
                <a:spcPct val="90000"/>
              </a:lnSpc>
              <a:spcBef>
                <a:spcPts val="0"/>
              </a:spcBef>
              <a:spcAft>
                <a:spcPts val="0"/>
              </a:spcAft>
              <a:buSzPct val="100000"/>
              <a:buNone/>
            </a:pPr>
            <a:r>
              <a:rPr b="0" i="0" lang="en" sz="1400">
                <a:latin typeface="Merriweather"/>
                <a:ea typeface="Merriweather"/>
                <a:cs typeface="Merriweather"/>
                <a:sym typeface="Merriweather"/>
              </a:rPr>
              <a:t>The following assumptions are made based on the scope of this project:</a:t>
            </a:r>
            <a:endParaRPr/>
          </a:p>
          <a:p>
            <a:pPr indent="0" lvl="1" marL="342900" rtl="0" algn="l">
              <a:lnSpc>
                <a:spcPct val="90000"/>
              </a:lnSpc>
              <a:spcBef>
                <a:spcPts val="400"/>
              </a:spcBef>
              <a:spcAft>
                <a:spcPts val="0"/>
              </a:spcAft>
              <a:buSzPct val="100000"/>
              <a:buNone/>
            </a:pPr>
            <a:r>
              <a:t/>
            </a:r>
            <a:endParaRPr b="0" i="0" sz="1400">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b="0" i="0" lang="en" sz="1400">
                <a:solidFill>
                  <a:srgbClr val="666666"/>
                </a:solidFill>
                <a:latin typeface="Merriweather"/>
                <a:ea typeface="Merriweather"/>
                <a:cs typeface="Merriweather"/>
                <a:sym typeface="Merriweather"/>
              </a:rPr>
              <a:t>The e-commerce store has </a:t>
            </a:r>
            <a:r>
              <a:rPr lang="en" sz="1400">
                <a:solidFill>
                  <a:srgbClr val="666666"/>
                </a:solidFill>
                <a:latin typeface="Merriweather"/>
                <a:ea typeface="Merriweather"/>
                <a:cs typeface="Merriweather"/>
                <a:sym typeface="Merriweather"/>
              </a:rPr>
              <a:t>categories- Electronics, Clothing, Home appliances, Food and Travel</a:t>
            </a:r>
            <a:endParaRPr>
              <a:solidFill>
                <a:srgbClr val="666666"/>
              </a:solidFill>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All items fall under exactly one category.</a:t>
            </a:r>
            <a:endParaRPr b="0" i="0" sz="1400">
              <a:solidFill>
                <a:srgbClr val="666666"/>
              </a:solidFill>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Additional categories are added by the </a:t>
            </a:r>
            <a:r>
              <a:rPr lang="en" sz="1400">
                <a:solidFill>
                  <a:srgbClr val="666666"/>
                </a:solidFill>
                <a:latin typeface="Merriweather"/>
                <a:ea typeface="Merriweather"/>
                <a:cs typeface="Merriweather"/>
                <a:sym typeface="Merriweather"/>
              </a:rPr>
              <a:t>admin</a:t>
            </a:r>
            <a:r>
              <a:rPr lang="en" sz="1400">
                <a:solidFill>
                  <a:srgbClr val="666666"/>
                </a:solidFill>
                <a:latin typeface="Merriweather"/>
                <a:ea typeface="Merriweather"/>
                <a:cs typeface="Merriweather"/>
                <a:sym typeface="Merriweather"/>
              </a:rPr>
              <a:t>/seller</a:t>
            </a:r>
            <a:r>
              <a:rPr lang="en" sz="1400">
                <a:solidFill>
                  <a:srgbClr val="666666"/>
                </a:solidFill>
                <a:latin typeface="Merriweather"/>
                <a:ea typeface="Merriweather"/>
                <a:cs typeface="Merriweather"/>
                <a:sym typeface="Merriweather"/>
              </a:rPr>
              <a:t> whenever new categories and products arise.</a:t>
            </a:r>
            <a:endParaRPr b="0" i="0" sz="1400">
              <a:solidFill>
                <a:srgbClr val="666666"/>
              </a:solidFill>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Due to its simple relational structure, MySQL is the best database for this project.</a:t>
            </a:r>
            <a:r>
              <a:rPr b="0" i="0" lang="en" sz="1400">
                <a:solidFill>
                  <a:srgbClr val="666666"/>
                </a:solidFill>
                <a:latin typeface="Merriweather"/>
                <a:ea typeface="Merriweather"/>
                <a:cs typeface="Merriweather"/>
                <a:sym typeface="Merriweather"/>
              </a:rPr>
              <a:t> </a:t>
            </a:r>
            <a:endParaRPr b="0" i="0" sz="1400">
              <a:solidFill>
                <a:srgbClr val="666666"/>
              </a:solidFill>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The user always prefers Online payment as the mode of payment.</a:t>
            </a:r>
            <a:endParaRPr b="0" i="0" sz="1400">
              <a:solidFill>
                <a:srgbClr val="666666"/>
              </a:solidFill>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There is no limit for maximum or minimum number of orders as far as the items are in-stock.</a:t>
            </a:r>
            <a:endParaRPr>
              <a:solidFill>
                <a:srgbClr val="666666"/>
              </a:solidFill>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A</a:t>
            </a:r>
            <a:r>
              <a:rPr b="0" i="0" lang="en" sz="1400">
                <a:solidFill>
                  <a:srgbClr val="666666"/>
                </a:solidFill>
                <a:latin typeface="Merriweather"/>
                <a:ea typeface="Merriweather"/>
                <a:cs typeface="Merriweather"/>
                <a:sym typeface="Merriweather"/>
              </a:rPr>
              <a:t>ll items and categories come under the common distribution site, not under different sellers. </a:t>
            </a:r>
            <a:r>
              <a:rPr lang="en" sz="1400">
                <a:solidFill>
                  <a:srgbClr val="666666"/>
                </a:solidFill>
                <a:latin typeface="Merriweather"/>
                <a:ea typeface="Merriweather"/>
                <a:cs typeface="Merriweather"/>
                <a:sym typeface="Merriweather"/>
              </a:rPr>
              <a:t>There is only one seller.</a:t>
            </a:r>
            <a:endParaRPr>
              <a:solidFill>
                <a:srgbClr val="666666"/>
              </a:solidFill>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The admin/seller is able to status of the order delivery and update the same through the portal.</a:t>
            </a:r>
            <a:endParaRPr b="0" i="0" sz="1400">
              <a:solidFill>
                <a:srgbClr val="666666"/>
              </a:solidFill>
              <a:latin typeface="Merriweather"/>
              <a:ea typeface="Merriweather"/>
              <a:cs typeface="Merriweather"/>
              <a:sym typeface="Merriweather"/>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The user never makes an advance payment.</a:t>
            </a:r>
            <a:endParaRPr>
              <a:solidFill>
                <a:srgbClr val="666666"/>
              </a:solidFill>
            </a:endParaRPr>
          </a:p>
          <a:p>
            <a:pPr indent="-329565" lvl="1" marL="685800" rtl="0" algn="l">
              <a:lnSpc>
                <a:spcPct val="90000"/>
              </a:lnSpc>
              <a:spcBef>
                <a:spcPts val="400"/>
              </a:spcBef>
              <a:spcAft>
                <a:spcPts val="0"/>
              </a:spcAft>
              <a:buClr>
                <a:srgbClr val="666666"/>
              </a:buClr>
              <a:buSzPct val="100000"/>
              <a:buFont typeface="Arial"/>
              <a:buAutoNum type="arabicPeriod"/>
            </a:pPr>
            <a:r>
              <a:rPr lang="en" sz="1400">
                <a:solidFill>
                  <a:srgbClr val="666666"/>
                </a:solidFill>
                <a:latin typeface="Merriweather"/>
                <a:ea typeface="Merriweather"/>
                <a:cs typeface="Merriweather"/>
                <a:sym typeface="Merriweather"/>
              </a:rPr>
              <a:t>The users never place a return order.</a:t>
            </a:r>
            <a:endParaRPr>
              <a:solidFill>
                <a:srgbClr val="666666"/>
              </a:solidFill>
            </a:endParaRPr>
          </a:p>
          <a:p>
            <a:pPr indent="-254000" lvl="1" marL="685800" rtl="0" algn="l">
              <a:lnSpc>
                <a:spcPct val="90000"/>
              </a:lnSpc>
              <a:spcBef>
                <a:spcPts val="400"/>
              </a:spcBef>
              <a:spcAft>
                <a:spcPts val="0"/>
              </a:spcAft>
              <a:buSzPct val="100000"/>
              <a:buFont typeface="Arial"/>
              <a:buNone/>
            </a:pPr>
            <a:r>
              <a:t/>
            </a:r>
            <a:endParaRPr sz="1400">
              <a:latin typeface="Merriweather"/>
              <a:ea typeface="Merriweather"/>
              <a:cs typeface="Merriweather"/>
              <a:sym typeface="Merriweather"/>
            </a:endParaRPr>
          </a:p>
          <a:p>
            <a:pPr indent="0" lvl="1" marL="342900" rtl="0" algn="l">
              <a:lnSpc>
                <a:spcPct val="90000"/>
              </a:lnSpc>
              <a:spcBef>
                <a:spcPts val="400"/>
              </a:spcBef>
              <a:spcAft>
                <a:spcPts val="0"/>
              </a:spcAft>
              <a:buSzPct val="100000"/>
              <a:buNone/>
            </a:pPr>
            <a:r>
              <a:t/>
            </a:r>
            <a:endParaRPr sz="1400">
              <a:latin typeface="Merriweather"/>
              <a:ea typeface="Merriweather"/>
              <a:cs typeface="Merriweather"/>
              <a:sym typeface="Merriweather"/>
            </a:endParaRPr>
          </a:p>
          <a:p>
            <a:pPr indent="-63500" lvl="0" marL="177800" rtl="0" algn="l">
              <a:lnSpc>
                <a:spcPct val="90000"/>
              </a:lnSpc>
              <a:spcBef>
                <a:spcPts val="800"/>
              </a:spcBef>
              <a:spcAft>
                <a:spcPts val="0"/>
              </a:spcAft>
              <a:buSzPct val="100000"/>
              <a:buNone/>
            </a:pPr>
            <a:r>
              <a:t/>
            </a:r>
            <a:endParaRPr/>
          </a:p>
          <a:p>
            <a:pPr indent="-76200" lvl="1" marL="520700" rtl="0" algn="l">
              <a:lnSpc>
                <a:spcPct val="90000"/>
              </a:lnSpc>
              <a:spcBef>
                <a:spcPts val="400"/>
              </a:spcBef>
              <a:spcAft>
                <a:spcPts val="0"/>
              </a:spcAft>
              <a:buSzPct val="100000"/>
              <a:buNone/>
            </a:pPr>
            <a:r>
              <a:t/>
            </a:r>
            <a:endParaRPr/>
          </a:p>
        </p:txBody>
      </p:sp>
      <p:sp>
        <p:nvSpPr>
          <p:cNvPr id="167" name="Google Shape;167;p32"/>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68" name="Google Shape;168;p32"/>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Assumptions</a:t>
            </a:r>
            <a:endParaRPr i="1">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idx="1" type="body"/>
          </p:nvPr>
        </p:nvSpPr>
        <p:spPr>
          <a:xfrm>
            <a:off x="519157" y="1038314"/>
            <a:ext cx="8159098" cy="3662274"/>
          </a:xfrm>
          <a:prstGeom prst="rect">
            <a:avLst/>
          </a:prstGeom>
          <a:noFill/>
          <a:ln>
            <a:noFill/>
          </a:ln>
        </p:spPr>
        <p:txBody>
          <a:bodyPr anchorCtr="0" anchor="t" bIns="34275" lIns="68575" spcFirstLastPara="1" rIns="68575" wrap="square" tIns="34275">
            <a:normAutofit fontScale="77500" lnSpcReduction="20000"/>
          </a:bodyPr>
          <a:lstStyle/>
          <a:p>
            <a:pPr indent="-164782" lvl="0" marL="177800" rtl="0" algn="l">
              <a:lnSpc>
                <a:spcPct val="90000"/>
              </a:lnSpc>
              <a:spcBef>
                <a:spcPts val="0"/>
              </a:spcBef>
              <a:spcAft>
                <a:spcPts val="0"/>
              </a:spcAft>
              <a:buSzPct val="100000"/>
              <a:buChar char="•"/>
            </a:pPr>
            <a:r>
              <a:rPr b="0" i="0" lang="en">
                <a:solidFill>
                  <a:srgbClr val="424242"/>
                </a:solidFill>
                <a:latin typeface="Arial"/>
                <a:ea typeface="Arial"/>
                <a:cs typeface="Arial"/>
                <a:sym typeface="Arial"/>
              </a:rPr>
              <a:t>Here are the main Actors in our system:</a:t>
            </a:r>
            <a:endParaRPr/>
          </a:p>
          <a:p>
            <a:pPr indent="-175418" lvl="1" marL="520700" rtl="0" algn="l">
              <a:lnSpc>
                <a:spcPct val="90000"/>
              </a:lnSpc>
              <a:spcBef>
                <a:spcPts val="400"/>
              </a:spcBef>
              <a:spcAft>
                <a:spcPts val="0"/>
              </a:spcAft>
              <a:buSzPct val="100000"/>
              <a:buChar char="•"/>
            </a:pPr>
            <a:r>
              <a:rPr b="1" i="0" lang="en">
                <a:solidFill>
                  <a:srgbClr val="424242"/>
                </a:solidFill>
                <a:latin typeface="Arial"/>
                <a:ea typeface="Arial"/>
                <a:cs typeface="Arial"/>
                <a:sym typeface="Arial"/>
              </a:rPr>
              <a:t>Admin/Seller:</a:t>
            </a:r>
            <a:r>
              <a:rPr b="0" i="0" lang="en">
                <a:solidFill>
                  <a:srgbClr val="424242"/>
                </a:solidFill>
                <a:latin typeface="Arial"/>
                <a:ea typeface="Arial"/>
                <a:cs typeface="Arial"/>
                <a:sym typeface="Arial"/>
              </a:rPr>
              <a:t> </a:t>
            </a:r>
            <a:r>
              <a:rPr lang="en">
                <a:solidFill>
                  <a:srgbClr val="424242"/>
                </a:solidFill>
                <a:latin typeface="Arial"/>
                <a:ea typeface="Arial"/>
                <a:cs typeface="Arial"/>
                <a:sym typeface="Arial"/>
              </a:rPr>
              <a:t>Responsible for adding categories and products in the inventory, keeping track of the user orders and updating the delivery status.</a:t>
            </a:r>
            <a:endParaRPr b="0" i="0">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i="0" lang="en">
                <a:solidFill>
                  <a:srgbClr val="424242"/>
                </a:solidFill>
                <a:latin typeface="Arial"/>
                <a:ea typeface="Arial"/>
                <a:cs typeface="Arial"/>
                <a:sym typeface="Arial"/>
              </a:rPr>
              <a:t>Registered Customer:</a:t>
            </a:r>
            <a:r>
              <a:rPr b="0" i="0" lang="en">
                <a:solidFill>
                  <a:srgbClr val="424242"/>
                </a:solidFill>
                <a:latin typeface="Arial"/>
                <a:ea typeface="Arial"/>
                <a:cs typeface="Arial"/>
                <a:sym typeface="Arial"/>
              </a:rPr>
              <a:t> All customers login, select the items, add to wi</a:t>
            </a:r>
            <a:r>
              <a:rPr lang="en">
                <a:solidFill>
                  <a:srgbClr val="424242"/>
                </a:solidFill>
                <a:latin typeface="Arial"/>
                <a:ea typeface="Arial"/>
                <a:cs typeface="Arial"/>
                <a:sym typeface="Arial"/>
              </a:rPr>
              <a:t>sh list, add to </a:t>
            </a:r>
            <a:r>
              <a:rPr b="0" i="0" lang="en">
                <a:solidFill>
                  <a:srgbClr val="424242"/>
                </a:solidFill>
                <a:latin typeface="Arial"/>
                <a:ea typeface="Arial"/>
                <a:cs typeface="Arial"/>
                <a:sym typeface="Arial"/>
              </a:rPr>
              <a:t>shopping cart, checkout and pay for the products.</a:t>
            </a:r>
            <a:endParaRPr/>
          </a:p>
          <a:p>
            <a:pPr indent="-175418" lvl="1" marL="520700" rtl="0" algn="l">
              <a:lnSpc>
                <a:spcPct val="90000"/>
              </a:lnSpc>
              <a:spcBef>
                <a:spcPts val="400"/>
              </a:spcBef>
              <a:spcAft>
                <a:spcPts val="0"/>
              </a:spcAft>
              <a:buSzPct val="100000"/>
              <a:buChar char="•"/>
            </a:pPr>
            <a:r>
              <a:rPr b="1" lang="en">
                <a:solidFill>
                  <a:srgbClr val="424242"/>
                </a:solidFill>
                <a:latin typeface="Arial"/>
                <a:ea typeface="Arial"/>
                <a:cs typeface="Arial"/>
                <a:sym typeface="Arial"/>
              </a:rPr>
              <a:t>Guest</a:t>
            </a:r>
            <a:r>
              <a:rPr b="1" i="0" lang="en">
                <a:solidFill>
                  <a:srgbClr val="424242"/>
                </a:solidFill>
                <a:latin typeface="Arial"/>
                <a:ea typeface="Arial"/>
                <a:cs typeface="Arial"/>
                <a:sym typeface="Arial"/>
              </a:rPr>
              <a:t>:</a:t>
            </a:r>
            <a:r>
              <a:rPr b="0" i="0" lang="en">
                <a:solidFill>
                  <a:srgbClr val="424242"/>
                </a:solidFill>
                <a:latin typeface="Arial"/>
                <a:ea typeface="Arial"/>
                <a:cs typeface="Arial"/>
                <a:sym typeface="Arial"/>
              </a:rPr>
              <a:t> Guest are those customers who have not registered yet. They will be able to browse the products or register an account. However, they cannot add products to the cart or place the order unless they login as a registered customer.</a:t>
            </a:r>
            <a:endParaRPr b="0" i="0">
              <a:solidFill>
                <a:srgbClr val="424242"/>
              </a:solidFill>
              <a:latin typeface="Arial"/>
              <a:ea typeface="Arial"/>
              <a:cs typeface="Arial"/>
              <a:sym typeface="Arial"/>
            </a:endParaRPr>
          </a:p>
          <a:p>
            <a:pPr indent="-164782" lvl="0" marL="177800" rtl="0" algn="l">
              <a:lnSpc>
                <a:spcPct val="90000"/>
              </a:lnSpc>
              <a:spcBef>
                <a:spcPts val="800"/>
              </a:spcBef>
              <a:spcAft>
                <a:spcPts val="0"/>
              </a:spcAft>
              <a:buSzPct val="100000"/>
              <a:buChar char="•"/>
            </a:pPr>
            <a:r>
              <a:rPr b="0" i="0" lang="en">
                <a:solidFill>
                  <a:srgbClr val="424242"/>
                </a:solidFill>
                <a:latin typeface="Arial"/>
                <a:ea typeface="Arial"/>
                <a:cs typeface="Arial"/>
                <a:sym typeface="Arial"/>
              </a:rPr>
              <a:t>Here are the top </a:t>
            </a:r>
            <a:r>
              <a:rPr b="0" i="0" lang="en">
                <a:solidFill>
                  <a:srgbClr val="424242"/>
                </a:solidFill>
                <a:latin typeface="Arial"/>
                <a:ea typeface="Arial"/>
                <a:cs typeface="Arial"/>
                <a:sym typeface="Arial"/>
              </a:rPr>
              <a:t>use cases</a:t>
            </a:r>
            <a:r>
              <a:rPr b="0" i="0" lang="en">
                <a:solidFill>
                  <a:srgbClr val="424242"/>
                </a:solidFill>
                <a:latin typeface="Arial"/>
                <a:ea typeface="Arial"/>
                <a:cs typeface="Arial"/>
                <a:sym typeface="Arial"/>
              </a:rPr>
              <a:t> for the e-commerce store:</a:t>
            </a:r>
            <a:endParaRPr b="0" i="0">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i="0" lang="en">
                <a:solidFill>
                  <a:srgbClr val="424242"/>
                </a:solidFill>
                <a:latin typeface="Arial"/>
                <a:ea typeface="Arial"/>
                <a:cs typeface="Arial"/>
                <a:sym typeface="Arial"/>
              </a:rPr>
              <a:t>Add/Remove/Edit categories and products:</a:t>
            </a:r>
            <a:r>
              <a:rPr b="0" i="0" lang="en">
                <a:solidFill>
                  <a:srgbClr val="424242"/>
                </a:solidFill>
                <a:latin typeface="Arial"/>
                <a:ea typeface="Arial"/>
                <a:cs typeface="Arial"/>
                <a:sym typeface="Arial"/>
              </a:rPr>
              <a:t> </a:t>
            </a:r>
            <a:r>
              <a:rPr lang="en">
                <a:solidFill>
                  <a:srgbClr val="424242"/>
                </a:solidFill>
                <a:latin typeface="Arial"/>
                <a:ea typeface="Arial"/>
                <a:cs typeface="Arial"/>
                <a:sym typeface="Arial"/>
              </a:rPr>
              <a:t>Admin/Seller</a:t>
            </a:r>
            <a:r>
              <a:rPr lang="en">
                <a:solidFill>
                  <a:srgbClr val="424242"/>
                </a:solidFill>
                <a:latin typeface="Arial"/>
                <a:ea typeface="Arial"/>
                <a:cs typeface="Arial"/>
                <a:sym typeface="Arial"/>
              </a:rPr>
              <a:t> can</a:t>
            </a:r>
            <a:r>
              <a:rPr b="0" i="0" lang="en">
                <a:solidFill>
                  <a:srgbClr val="424242"/>
                </a:solidFill>
                <a:latin typeface="Arial"/>
                <a:ea typeface="Arial"/>
                <a:cs typeface="Arial"/>
                <a:sym typeface="Arial"/>
              </a:rPr>
              <a:t> add, remove or modify a category or a product in a category and related product information.</a:t>
            </a:r>
            <a:endParaRPr b="0" i="0">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lang="en">
                <a:solidFill>
                  <a:srgbClr val="424242"/>
                </a:solidFill>
                <a:latin typeface="Arial"/>
                <a:ea typeface="Arial"/>
                <a:cs typeface="Arial"/>
                <a:sym typeface="Arial"/>
              </a:rPr>
              <a:t>View Customer Orders:</a:t>
            </a:r>
            <a:r>
              <a:rPr lang="en">
                <a:solidFill>
                  <a:srgbClr val="424242"/>
                </a:solidFill>
                <a:latin typeface="Arial"/>
                <a:ea typeface="Arial"/>
                <a:cs typeface="Arial"/>
                <a:sym typeface="Arial"/>
              </a:rPr>
              <a:t> Admin/Seller can view the orders placed by the customers.</a:t>
            </a:r>
            <a:endParaRPr>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lang="en">
                <a:solidFill>
                  <a:srgbClr val="424242"/>
                </a:solidFill>
                <a:latin typeface="Arial"/>
                <a:ea typeface="Arial"/>
                <a:cs typeface="Arial"/>
                <a:sym typeface="Arial"/>
              </a:rPr>
              <a:t>Update order status:</a:t>
            </a:r>
            <a:r>
              <a:rPr lang="en">
                <a:solidFill>
                  <a:srgbClr val="424242"/>
                </a:solidFill>
                <a:latin typeface="Arial"/>
                <a:ea typeface="Arial"/>
                <a:cs typeface="Arial"/>
                <a:sym typeface="Arial"/>
              </a:rPr>
              <a:t> Admin/Seller can update the order status based on the status of the order delivery.</a:t>
            </a:r>
            <a:endParaRPr b="0" i="0">
              <a:solidFill>
                <a:srgbClr val="FF0F49"/>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lang="en">
                <a:solidFill>
                  <a:srgbClr val="424242"/>
                </a:solidFill>
                <a:latin typeface="Arial"/>
                <a:ea typeface="Arial"/>
                <a:cs typeface="Arial"/>
                <a:sym typeface="Arial"/>
              </a:rPr>
              <a:t>Browse</a:t>
            </a:r>
            <a:r>
              <a:rPr b="1" i="0" lang="en">
                <a:solidFill>
                  <a:srgbClr val="424242"/>
                </a:solidFill>
                <a:latin typeface="Arial"/>
                <a:ea typeface="Arial"/>
                <a:cs typeface="Arial"/>
                <a:sym typeface="Arial"/>
              </a:rPr>
              <a:t>:</a:t>
            </a:r>
            <a:r>
              <a:rPr b="0" i="0" lang="en">
                <a:solidFill>
                  <a:srgbClr val="424242"/>
                </a:solidFill>
                <a:latin typeface="Arial"/>
                <a:ea typeface="Arial"/>
                <a:cs typeface="Arial"/>
                <a:sym typeface="Arial"/>
              </a:rPr>
              <a:t> Customers </a:t>
            </a:r>
            <a:r>
              <a:rPr lang="en">
                <a:solidFill>
                  <a:srgbClr val="424242"/>
                </a:solidFill>
                <a:latin typeface="Arial"/>
                <a:ea typeface="Arial"/>
                <a:cs typeface="Arial"/>
                <a:sym typeface="Arial"/>
              </a:rPr>
              <a:t>can</a:t>
            </a:r>
            <a:r>
              <a:rPr b="0" i="0" lang="en">
                <a:solidFill>
                  <a:srgbClr val="424242"/>
                </a:solidFill>
                <a:latin typeface="Arial"/>
                <a:ea typeface="Arial"/>
                <a:cs typeface="Arial"/>
                <a:sym typeface="Arial"/>
              </a:rPr>
              <a:t> browse through the different categories to select the product.</a:t>
            </a:r>
            <a:endParaRPr b="0" i="0">
              <a:solidFill>
                <a:srgbClr val="424242"/>
              </a:solidFill>
              <a:latin typeface="Arial"/>
              <a:ea typeface="Arial"/>
              <a:cs typeface="Arial"/>
              <a:sym typeface="Arial"/>
            </a:endParaRPr>
          </a:p>
          <a:p>
            <a:pPr indent="-170497" lvl="1" marL="520700" rtl="0" algn="l">
              <a:lnSpc>
                <a:spcPct val="90000"/>
              </a:lnSpc>
              <a:spcBef>
                <a:spcPts val="400"/>
              </a:spcBef>
              <a:spcAft>
                <a:spcPts val="0"/>
              </a:spcAft>
              <a:buClr>
                <a:srgbClr val="424242"/>
              </a:buClr>
              <a:buSzPct val="93333"/>
              <a:buFont typeface="Arial"/>
              <a:buChar char="•"/>
            </a:pPr>
            <a:r>
              <a:rPr b="1" lang="en">
                <a:solidFill>
                  <a:srgbClr val="424242"/>
                </a:solidFill>
                <a:latin typeface="Arial"/>
                <a:ea typeface="Arial"/>
                <a:cs typeface="Arial"/>
                <a:sym typeface="Arial"/>
              </a:rPr>
              <a:t>Add to Wish list:</a:t>
            </a:r>
            <a:r>
              <a:rPr lang="en">
                <a:solidFill>
                  <a:srgbClr val="424242"/>
                </a:solidFill>
                <a:latin typeface="Arial"/>
                <a:ea typeface="Arial"/>
                <a:cs typeface="Arial"/>
                <a:sym typeface="Arial"/>
              </a:rPr>
              <a:t> </a:t>
            </a:r>
            <a:r>
              <a:rPr lang="en">
                <a:solidFill>
                  <a:srgbClr val="424242"/>
                </a:solidFill>
                <a:latin typeface="Arial"/>
                <a:ea typeface="Arial"/>
                <a:cs typeface="Arial"/>
                <a:sym typeface="Arial"/>
              </a:rPr>
              <a:t>Customers can add a selected item into the wish list.</a:t>
            </a:r>
            <a:endParaRPr/>
          </a:p>
          <a:p>
            <a:pPr indent="-157797" lvl="1" marL="520700" rtl="0" algn="l">
              <a:spcBef>
                <a:spcPts val="400"/>
              </a:spcBef>
              <a:spcAft>
                <a:spcPts val="0"/>
              </a:spcAft>
              <a:buClr>
                <a:srgbClr val="424242"/>
              </a:buClr>
              <a:buSzPct val="93333"/>
              <a:buChar char="•"/>
            </a:pPr>
            <a:r>
              <a:rPr b="1" lang="en">
                <a:solidFill>
                  <a:srgbClr val="424242"/>
                </a:solidFill>
                <a:latin typeface="Arial"/>
                <a:ea typeface="Arial"/>
                <a:cs typeface="Arial"/>
                <a:sym typeface="Arial"/>
              </a:rPr>
              <a:t>Add to Shopping cart:</a:t>
            </a:r>
            <a:r>
              <a:rPr lang="en">
                <a:solidFill>
                  <a:srgbClr val="424242"/>
                </a:solidFill>
                <a:latin typeface="Arial"/>
                <a:ea typeface="Arial"/>
                <a:cs typeface="Arial"/>
                <a:sym typeface="Arial"/>
              </a:rPr>
              <a:t> Customers can add a selected item into the shopping cart.</a:t>
            </a:r>
            <a:endParaRPr>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i="0" lang="en">
                <a:solidFill>
                  <a:srgbClr val="424242"/>
                </a:solidFill>
                <a:latin typeface="Arial"/>
                <a:ea typeface="Arial"/>
                <a:cs typeface="Arial"/>
                <a:sym typeface="Arial"/>
              </a:rPr>
              <a:t>Checkout:</a:t>
            </a:r>
            <a:r>
              <a:rPr b="0" i="0" lang="en">
                <a:solidFill>
                  <a:srgbClr val="424242"/>
                </a:solidFill>
                <a:latin typeface="Arial"/>
                <a:ea typeface="Arial"/>
                <a:cs typeface="Arial"/>
                <a:sym typeface="Arial"/>
              </a:rPr>
              <a:t> Customers can checkout the items in the cart for payment</a:t>
            </a:r>
            <a:endParaRPr b="0" i="0">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lang="en">
                <a:solidFill>
                  <a:srgbClr val="434343"/>
                </a:solidFill>
                <a:latin typeface="Arial"/>
                <a:ea typeface="Arial"/>
                <a:cs typeface="Arial"/>
                <a:sym typeface="Arial"/>
              </a:rPr>
              <a:t>Order </a:t>
            </a:r>
            <a:r>
              <a:rPr b="1" i="0" lang="en">
                <a:solidFill>
                  <a:srgbClr val="434343"/>
                </a:solidFill>
                <a:latin typeface="Arial"/>
                <a:ea typeface="Arial"/>
                <a:cs typeface="Arial"/>
                <a:sym typeface="Arial"/>
              </a:rPr>
              <a:t>payment</a:t>
            </a:r>
            <a:r>
              <a:rPr b="1" i="0" lang="en">
                <a:solidFill>
                  <a:srgbClr val="434343"/>
                </a:solidFill>
                <a:latin typeface="Arial"/>
                <a:ea typeface="Arial"/>
                <a:cs typeface="Arial"/>
                <a:sym typeface="Arial"/>
              </a:rPr>
              <a:t>:</a:t>
            </a:r>
            <a:r>
              <a:rPr b="0" i="0" lang="en">
                <a:solidFill>
                  <a:srgbClr val="424242"/>
                </a:solidFill>
                <a:latin typeface="Arial"/>
                <a:ea typeface="Arial"/>
                <a:cs typeface="Arial"/>
                <a:sym typeface="Arial"/>
              </a:rPr>
              <a:t> </a:t>
            </a:r>
            <a:r>
              <a:rPr lang="en">
                <a:solidFill>
                  <a:srgbClr val="424242"/>
                </a:solidFill>
                <a:latin typeface="Arial"/>
                <a:ea typeface="Arial"/>
                <a:cs typeface="Arial"/>
                <a:sym typeface="Arial"/>
              </a:rPr>
              <a:t>Customers will</a:t>
            </a:r>
            <a:r>
              <a:rPr b="0" i="0" lang="en">
                <a:solidFill>
                  <a:srgbClr val="424242"/>
                </a:solidFill>
                <a:latin typeface="Arial"/>
                <a:ea typeface="Arial"/>
                <a:cs typeface="Arial"/>
                <a:sym typeface="Arial"/>
              </a:rPr>
              <a:t> pay </a:t>
            </a:r>
            <a:r>
              <a:rPr lang="en">
                <a:solidFill>
                  <a:srgbClr val="424242"/>
                </a:solidFill>
                <a:latin typeface="Arial"/>
                <a:ea typeface="Arial"/>
                <a:cs typeface="Arial"/>
                <a:sym typeface="Arial"/>
              </a:rPr>
              <a:t>for the order</a:t>
            </a:r>
            <a:endParaRPr b="0" i="0">
              <a:solidFill>
                <a:srgbClr val="424242"/>
              </a:solidFill>
              <a:latin typeface="Arial"/>
              <a:ea typeface="Arial"/>
              <a:cs typeface="Arial"/>
              <a:sym typeface="Arial"/>
            </a:endParaRPr>
          </a:p>
          <a:p>
            <a:pPr indent="-175418" lvl="1" marL="520700" rtl="0" algn="l">
              <a:lnSpc>
                <a:spcPct val="90000"/>
              </a:lnSpc>
              <a:spcBef>
                <a:spcPts val="400"/>
              </a:spcBef>
              <a:spcAft>
                <a:spcPts val="0"/>
              </a:spcAft>
              <a:buSzPct val="100000"/>
              <a:buChar char="•"/>
            </a:pPr>
            <a:r>
              <a:rPr b="1" lang="en">
                <a:solidFill>
                  <a:srgbClr val="424242"/>
                </a:solidFill>
                <a:latin typeface="Arial"/>
                <a:ea typeface="Arial"/>
                <a:cs typeface="Arial"/>
                <a:sym typeface="Arial"/>
              </a:rPr>
              <a:t>View order history</a:t>
            </a:r>
            <a:r>
              <a:rPr b="1" i="0" lang="en">
                <a:solidFill>
                  <a:srgbClr val="424242"/>
                </a:solidFill>
                <a:latin typeface="Arial"/>
                <a:ea typeface="Arial"/>
                <a:cs typeface="Arial"/>
                <a:sym typeface="Arial"/>
              </a:rPr>
              <a:t>:</a:t>
            </a:r>
            <a:r>
              <a:rPr b="0" i="0" lang="en">
                <a:solidFill>
                  <a:srgbClr val="424242"/>
                </a:solidFill>
                <a:latin typeface="Arial"/>
                <a:ea typeface="Arial"/>
                <a:cs typeface="Arial"/>
                <a:sym typeface="Arial"/>
              </a:rPr>
              <a:t> Customer can view the ordered items.</a:t>
            </a:r>
            <a:endParaRPr b="0" i="0">
              <a:solidFill>
                <a:srgbClr val="FF0F49"/>
              </a:solidFill>
              <a:latin typeface="Arial"/>
              <a:ea typeface="Arial"/>
              <a:cs typeface="Arial"/>
              <a:sym typeface="Arial"/>
            </a:endParaRPr>
          </a:p>
          <a:p>
            <a:pPr indent="0" lvl="0" marL="101600" rtl="0" algn="l">
              <a:lnSpc>
                <a:spcPct val="90000"/>
              </a:lnSpc>
              <a:spcBef>
                <a:spcPts val="800"/>
              </a:spcBef>
              <a:spcAft>
                <a:spcPts val="0"/>
              </a:spcAft>
              <a:buSzPct val="100000"/>
              <a:buNone/>
            </a:pPr>
            <a:r>
              <a:t/>
            </a:r>
            <a:endParaRPr/>
          </a:p>
          <a:p>
            <a:pPr indent="-101600" lvl="1" marL="520700" rtl="0" algn="l">
              <a:lnSpc>
                <a:spcPct val="90000"/>
              </a:lnSpc>
              <a:spcBef>
                <a:spcPts val="400"/>
              </a:spcBef>
              <a:spcAft>
                <a:spcPts val="0"/>
              </a:spcAft>
              <a:buSzPct val="100000"/>
              <a:buNone/>
            </a:pPr>
            <a:r>
              <a:t/>
            </a:r>
            <a:endParaRPr/>
          </a:p>
        </p:txBody>
      </p:sp>
      <p:sp>
        <p:nvSpPr>
          <p:cNvPr id="175" name="Google Shape;175;p33"/>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76" name="Google Shape;176;p33"/>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Use cases</a:t>
            </a:r>
            <a:endParaRPr i="1">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idx="1" type="body"/>
          </p:nvPr>
        </p:nvSpPr>
        <p:spPr>
          <a:xfrm>
            <a:off x="692225" y="1398275"/>
            <a:ext cx="2395500" cy="2724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b="1" lang="en">
                <a:solidFill>
                  <a:srgbClr val="424242"/>
                </a:solidFill>
                <a:latin typeface="Arial"/>
                <a:ea typeface="Arial"/>
                <a:cs typeface="Arial"/>
                <a:sym typeface="Arial"/>
              </a:rPr>
              <a:t>Controller classes</a:t>
            </a:r>
            <a:endParaRPr b="1">
              <a:solidFill>
                <a:srgbClr val="424242"/>
              </a:solidFill>
              <a:latin typeface="Arial"/>
              <a:ea typeface="Arial"/>
              <a:cs typeface="Arial"/>
              <a:sym typeface="Arial"/>
            </a:endParaRPr>
          </a:p>
          <a:p>
            <a:pPr indent="0" lvl="0" marL="0" rtl="0" algn="l">
              <a:lnSpc>
                <a:spcPct val="90000"/>
              </a:lnSpc>
              <a:spcBef>
                <a:spcPts val="800"/>
              </a:spcBef>
              <a:spcAft>
                <a:spcPts val="0"/>
              </a:spcAft>
              <a:buNone/>
            </a:pPr>
            <a:r>
              <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CartController</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CategoryController</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ProductController</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UserController</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WishListController</a:t>
            </a:r>
            <a:endParaRPr>
              <a:solidFill>
                <a:srgbClr val="424242"/>
              </a:solidFill>
              <a:latin typeface="Arial"/>
              <a:ea typeface="Arial"/>
              <a:cs typeface="Arial"/>
              <a:sym typeface="Arial"/>
            </a:endParaRPr>
          </a:p>
        </p:txBody>
      </p:sp>
      <p:sp>
        <p:nvSpPr>
          <p:cNvPr id="182" name="Google Shape;182;p34"/>
          <p:cNvSpPr txBox="1"/>
          <p:nvPr>
            <p:ph idx="3" type="body"/>
          </p:nvPr>
        </p:nvSpPr>
        <p:spPr>
          <a:xfrm>
            <a:off x="5683398" y="4991100"/>
            <a:ext cx="2905125" cy="172296"/>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83" name="Google Shape;183;p34"/>
          <p:cNvSpPr txBox="1"/>
          <p:nvPr>
            <p:ph type="title"/>
          </p:nvPr>
        </p:nvSpPr>
        <p:spPr>
          <a:xfrm>
            <a:off x="692224" y="552818"/>
            <a:ext cx="7812963" cy="389969"/>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184" name="Google Shape;184;p34"/>
          <p:cNvSpPr txBox="1"/>
          <p:nvPr/>
        </p:nvSpPr>
        <p:spPr>
          <a:xfrm>
            <a:off x="3529200" y="1298850"/>
            <a:ext cx="3000000" cy="254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800">
                <a:solidFill>
                  <a:srgbClr val="424242"/>
                </a:solidFill>
              </a:rPr>
              <a:t>Model</a:t>
            </a:r>
            <a:r>
              <a:rPr b="1" lang="en" sz="1800">
                <a:solidFill>
                  <a:srgbClr val="424242"/>
                </a:solidFill>
              </a:rPr>
              <a:t> classes</a:t>
            </a:r>
            <a:endParaRPr b="1" sz="1800">
              <a:solidFill>
                <a:srgbClr val="424242"/>
              </a:solidFill>
            </a:endParaRPr>
          </a:p>
          <a:p>
            <a:pPr indent="0" lvl="0" marL="0" rtl="0" algn="l">
              <a:lnSpc>
                <a:spcPct val="90000"/>
              </a:lnSpc>
              <a:spcBef>
                <a:spcPts val="800"/>
              </a:spcBef>
              <a:spcAft>
                <a:spcPts val="0"/>
              </a:spcAft>
              <a:buNone/>
            </a:pPr>
            <a:r>
              <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Cart</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Category</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Product</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User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WishList</a:t>
            </a:r>
            <a:endParaRPr sz="1800">
              <a:solidFill>
                <a:srgbClr val="424242"/>
              </a:solidFill>
            </a:endParaRPr>
          </a:p>
        </p:txBody>
      </p:sp>
      <p:sp>
        <p:nvSpPr>
          <p:cNvPr id="185" name="Google Shape;185;p34"/>
          <p:cNvSpPr txBox="1"/>
          <p:nvPr/>
        </p:nvSpPr>
        <p:spPr>
          <a:xfrm>
            <a:off x="5924550" y="1311575"/>
            <a:ext cx="3000000" cy="2897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800">
                <a:solidFill>
                  <a:srgbClr val="424242"/>
                </a:solidFill>
              </a:rPr>
              <a:t>Service </a:t>
            </a:r>
            <a:r>
              <a:rPr b="1" lang="en" sz="1800">
                <a:solidFill>
                  <a:srgbClr val="424242"/>
                </a:solidFill>
              </a:rPr>
              <a:t>classes</a:t>
            </a:r>
            <a:endParaRPr b="1" sz="1800">
              <a:solidFill>
                <a:srgbClr val="424242"/>
              </a:solidFill>
            </a:endParaRPr>
          </a:p>
          <a:p>
            <a:pPr indent="0" lvl="0" marL="0" rtl="0" algn="l">
              <a:lnSpc>
                <a:spcPct val="90000"/>
              </a:lnSpc>
              <a:spcBef>
                <a:spcPts val="800"/>
              </a:spcBef>
              <a:spcAft>
                <a:spcPts val="0"/>
              </a:spcAft>
              <a:buNone/>
            </a:pPr>
            <a:r>
              <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AuthenticationService</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CartService</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CategoryService</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ProductService</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UserService</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WishListService</a:t>
            </a:r>
            <a:endParaRPr sz="1800">
              <a:solidFill>
                <a:srgbClr val="42424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idx="1" type="body"/>
          </p:nvPr>
        </p:nvSpPr>
        <p:spPr>
          <a:xfrm>
            <a:off x="1511375" y="1304850"/>
            <a:ext cx="2395500" cy="27243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800"/>
              </a:spcBef>
              <a:spcAft>
                <a:spcPts val="0"/>
              </a:spcAft>
              <a:buNone/>
            </a:pPr>
            <a:r>
              <a:rPr b="1" lang="en">
                <a:solidFill>
                  <a:srgbClr val="424242"/>
                </a:solidFill>
                <a:latin typeface="Arial"/>
                <a:ea typeface="Arial"/>
                <a:cs typeface="Arial"/>
                <a:sym typeface="Arial"/>
              </a:rPr>
              <a:t>Repo </a:t>
            </a:r>
            <a:r>
              <a:rPr b="1" lang="en">
                <a:solidFill>
                  <a:srgbClr val="424242"/>
                </a:solidFill>
                <a:latin typeface="Arial"/>
                <a:ea typeface="Arial"/>
                <a:cs typeface="Arial"/>
                <a:sym typeface="Arial"/>
              </a:rPr>
              <a:t>classes</a:t>
            </a:r>
            <a:endParaRPr b="1">
              <a:solidFill>
                <a:srgbClr val="424242"/>
              </a:solidFill>
              <a:latin typeface="Arial"/>
              <a:ea typeface="Arial"/>
              <a:cs typeface="Arial"/>
              <a:sym typeface="Arial"/>
            </a:endParaRPr>
          </a:p>
          <a:p>
            <a:pPr indent="0" lvl="0" marL="0" rtl="0" algn="l">
              <a:lnSpc>
                <a:spcPct val="90000"/>
              </a:lnSpc>
              <a:spcBef>
                <a:spcPts val="800"/>
              </a:spcBef>
              <a:spcAft>
                <a:spcPts val="0"/>
              </a:spcAft>
              <a:buNone/>
            </a:pPr>
            <a:r>
              <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CartRepository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CategoryRepository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ProductRepository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TokenRepository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UserRepository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WishListRepository</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rPr lang="en">
                <a:solidFill>
                  <a:srgbClr val="424242"/>
                </a:solidFill>
                <a:latin typeface="Arial"/>
                <a:ea typeface="Arial"/>
                <a:cs typeface="Arial"/>
                <a:sym typeface="Arial"/>
              </a:rPr>
              <a:t>AddressRepository</a:t>
            </a:r>
            <a:endParaRPr>
              <a:solidFill>
                <a:srgbClr val="424242"/>
              </a:solidFill>
              <a:latin typeface="Arial"/>
              <a:ea typeface="Arial"/>
              <a:cs typeface="Arial"/>
              <a:sym typeface="Arial"/>
            </a:endParaRPr>
          </a:p>
        </p:txBody>
      </p:sp>
      <p:sp>
        <p:nvSpPr>
          <p:cNvPr id="191" name="Google Shape;191;p35"/>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192" name="Google Shape;192;p35"/>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
        <p:nvSpPr>
          <p:cNvPr id="193" name="Google Shape;193;p35"/>
          <p:cNvSpPr txBox="1"/>
          <p:nvPr/>
        </p:nvSpPr>
        <p:spPr>
          <a:xfrm>
            <a:off x="5129400" y="1224725"/>
            <a:ext cx="3000000" cy="324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800">
                <a:solidFill>
                  <a:srgbClr val="424242"/>
                </a:solidFill>
              </a:rPr>
              <a:t>Wrapper</a:t>
            </a:r>
            <a:r>
              <a:rPr b="1" lang="en" sz="1800">
                <a:solidFill>
                  <a:srgbClr val="424242"/>
                </a:solidFill>
              </a:rPr>
              <a:t> classes</a:t>
            </a:r>
            <a:endParaRPr b="1" sz="1800">
              <a:solidFill>
                <a:srgbClr val="424242"/>
              </a:solidFill>
            </a:endParaRPr>
          </a:p>
          <a:p>
            <a:pPr indent="0" lvl="0" marL="0" rtl="0" algn="l">
              <a:lnSpc>
                <a:spcPct val="90000"/>
              </a:lnSpc>
              <a:spcBef>
                <a:spcPts val="800"/>
              </a:spcBef>
              <a:spcAft>
                <a:spcPts val="0"/>
              </a:spcAft>
              <a:buNone/>
            </a:pPr>
            <a:r>
              <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AddToCartWrapper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CartItemWrapper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CartWrapper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ProductWrapper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SignInResponseWrapper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SignInWrapper</a:t>
            </a:r>
            <a:endParaRPr sz="1800">
              <a:solidFill>
                <a:srgbClr val="424242"/>
              </a:solidFill>
            </a:endParaRPr>
          </a:p>
          <a:p>
            <a:pPr indent="0" lvl="0" marL="0" rtl="0" algn="l">
              <a:lnSpc>
                <a:spcPct val="90000"/>
              </a:lnSpc>
              <a:spcBef>
                <a:spcPts val="800"/>
              </a:spcBef>
              <a:spcAft>
                <a:spcPts val="0"/>
              </a:spcAft>
              <a:buNone/>
            </a:pPr>
            <a:r>
              <a:rPr lang="en" sz="1800">
                <a:solidFill>
                  <a:srgbClr val="424242"/>
                </a:solidFill>
              </a:rPr>
              <a:t>SignupWrapper</a:t>
            </a:r>
            <a:endParaRPr sz="1800">
              <a:solidFill>
                <a:srgbClr val="42424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idx="1" type="body"/>
          </p:nvPr>
        </p:nvSpPr>
        <p:spPr>
          <a:xfrm>
            <a:off x="519157" y="1038314"/>
            <a:ext cx="8159100" cy="41052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SzPts val="1800"/>
              <a:buChar char="•"/>
            </a:pPr>
            <a:r>
              <a:rPr b="0" i="0" lang="en">
                <a:solidFill>
                  <a:srgbClr val="424242"/>
                </a:solidFill>
                <a:latin typeface="Arial"/>
                <a:ea typeface="Arial"/>
                <a:cs typeface="Arial"/>
                <a:sym typeface="Arial"/>
              </a:rPr>
              <a:t>Here are the main </a:t>
            </a:r>
            <a:r>
              <a:rPr b="0" i="0" lang="en">
                <a:solidFill>
                  <a:srgbClr val="424242"/>
                </a:solidFill>
                <a:latin typeface="Arial"/>
                <a:ea typeface="Arial"/>
                <a:cs typeface="Arial"/>
                <a:sym typeface="Arial"/>
              </a:rPr>
              <a:t>classes</a:t>
            </a:r>
            <a:r>
              <a:rPr b="0" i="0" lang="en">
                <a:solidFill>
                  <a:srgbClr val="424242"/>
                </a:solidFill>
                <a:latin typeface="Arial"/>
                <a:ea typeface="Arial"/>
                <a:cs typeface="Arial"/>
                <a:sym typeface="Arial"/>
              </a:rPr>
              <a:t> of our e-commerce system:</a:t>
            </a:r>
            <a:endParaRPr b="0" i="0">
              <a:solidFill>
                <a:srgbClr val="424242"/>
              </a:solidFill>
              <a:latin typeface="Arial"/>
              <a:ea typeface="Arial"/>
              <a:cs typeface="Arial"/>
              <a:sym typeface="Arial"/>
            </a:endParaRPr>
          </a:p>
          <a:p>
            <a:pPr indent="-177800" lvl="0" marL="177800" rtl="0" algn="l">
              <a:lnSpc>
                <a:spcPct val="90000"/>
              </a:lnSpc>
              <a:spcBef>
                <a:spcPts val="800"/>
              </a:spcBef>
              <a:spcAft>
                <a:spcPts val="0"/>
              </a:spcAft>
              <a:buSzPts val="1800"/>
              <a:buFont typeface="Arial"/>
              <a:buChar char="•"/>
            </a:pPr>
            <a:r>
              <a:rPr b="1" i="0" lang="en">
                <a:solidFill>
                  <a:srgbClr val="424242"/>
                </a:solidFill>
                <a:latin typeface="Arial"/>
                <a:ea typeface="Arial"/>
                <a:cs typeface="Arial"/>
                <a:sym typeface="Arial"/>
              </a:rPr>
              <a:t>EcommerceApplication:</a:t>
            </a:r>
            <a:r>
              <a:rPr b="0" i="0" lang="en">
                <a:solidFill>
                  <a:srgbClr val="424242"/>
                </a:solidFill>
                <a:latin typeface="Arial"/>
                <a:ea typeface="Arial"/>
                <a:cs typeface="Arial"/>
                <a:sym typeface="Arial"/>
              </a:rPr>
              <a:t> This is the starter class for this application, with the main() function.</a:t>
            </a:r>
            <a:endParaRPr b="0" i="0">
              <a:solidFill>
                <a:srgbClr val="424242"/>
              </a:solidFill>
              <a:latin typeface="Arial"/>
              <a:ea typeface="Arial"/>
              <a:cs typeface="Arial"/>
              <a:sym typeface="Arial"/>
            </a:endParaRPr>
          </a:p>
          <a:p>
            <a:pPr indent="-177800" lvl="0" marL="177800" rtl="0" algn="l">
              <a:lnSpc>
                <a:spcPct val="90000"/>
              </a:lnSpc>
              <a:spcBef>
                <a:spcPts val="800"/>
              </a:spcBef>
              <a:spcAft>
                <a:spcPts val="0"/>
              </a:spcAft>
              <a:buSzPts val="1800"/>
              <a:buFont typeface="Arial"/>
              <a:buChar char="•"/>
            </a:pPr>
            <a:r>
              <a:rPr b="1" i="0" lang="en">
                <a:solidFill>
                  <a:srgbClr val="424242"/>
                </a:solidFill>
                <a:latin typeface="Arial"/>
                <a:ea typeface="Arial"/>
                <a:cs typeface="Arial"/>
                <a:sym typeface="Arial"/>
              </a:rPr>
              <a:t>Category:</a:t>
            </a:r>
            <a:r>
              <a:rPr b="0" i="0" lang="en">
                <a:solidFill>
                  <a:srgbClr val="424242"/>
                </a:solidFill>
                <a:latin typeface="Arial"/>
                <a:ea typeface="Arial"/>
                <a:cs typeface="Arial"/>
                <a:sym typeface="Arial"/>
              </a:rPr>
              <a:t> The category has the values- Category ID, Category name, Description, Image URL and </a:t>
            </a:r>
            <a:r>
              <a:rPr lang="en">
                <a:solidFill>
                  <a:srgbClr val="424242"/>
                </a:solidFill>
                <a:latin typeface="Arial"/>
                <a:ea typeface="Arial"/>
                <a:cs typeface="Arial"/>
                <a:sym typeface="Arial"/>
              </a:rPr>
              <a:t>the set of </a:t>
            </a:r>
            <a:r>
              <a:rPr b="0" i="0" lang="en">
                <a:solidFill>
                  <a:srgbClr val="424242"/>
                </a:solidFill>
                <a:latin typeface="Arial"/>
                <a:ea typeface="Arial"/>
                <a:cs typeface="Arial"/>
                <a:sym typeface="Arial"/>
              </a:rPr>
              <a:t>products objects under the category.</a:t>
            </a:r>
            <a:endParaRPr b="0" i="0">
              <a:solidFill>
                <a:srgbClr val="424242"/>
              </a:solidFill>
              <a:latin typeface="Arial"/>
              <a:ea typeface="Arial"/>
              <a:cs typeface="Arial"/>
              <a:sym typeface="Arial"/>
            </a:endParaRPr>
          </a:p>
          <a:p>
            <a:pPr indent="-177800" lvl="0" marL="177800" rtl="0" algn="l">
              <a:lnSpc>
                <a:spcPct val="90000"/>
              </a:lnSpc>
              <a:spcBef>
                <a:spcPts val="800"/>
              </a:spcBef>
              <a:spcAft>
                <a:spcPts val="0"/>
              </a:spcAft>
              <a:buSzPts val="1800"/>
              <a:buFont typeface="Arial"/>
              <a:buChar char="•"/>
            </a:pPr>
            <a:r>
              <a:rPr b="1" i="0" lang="en">
                <a:solidFill>
                  <a:srgbClr val="424242"/>
                </a:solidFill>
                <a:latin typeface="Arial"/>
                <a:ea typeface="Arial"/>
                <a:cs typeface="Arial"/>
                <a:sym typeface="Arial"/>
              </a:rPr>
              <a:t>Product:</a:t>
            </a:r>
            <a:r>
              <a:rPr b="0" i="0" lang="en">
                <a:solidFill>
                  <a:srgbClr val="424242"/>
                </a:solidFill>
                <a:latin typeface="Arial"/>
                <a:ea typeface="Arial"/>
                <a:cs typeface="Arial"/>
                <a:sym typeface="Arial"/>
              </a:rPr>
              <a:t> Each product has a Product ID, Product name, Description, Price, Image URL, isActive status and no. of units in stock.</a:t>
            </a:r>
            <a:endParaRPr b="0" i="0">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User: </a:t>
            </a:r>
            <a:r>
              <a:rPr lang="en">
                <a:solidFill>
                  <a:srgbClr val="424242"/>
                </a:solidFill>
                <a:latin typeface="Arial"/>
                <a:ea typeface="Arial"/>
                <a:cs typeface="Arial"/>
                <a:sym typeface="Arial"/>
              </a:rPr>
              <a:t>Each user has the values- id, firstName, lastName, email and password.</a:t>
            </a:r>
            <a:endParaRPr>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Cart: </a:t>
            </a:r>
            <a:r>
              <a:rPr lang="en">
                <a:solidFill>
                  <a:srgbClr val="424242"/>
                </a:solidFill>
                <a:latin typeface="Arial"/>
                <a:ea typeface="Arial"/>
                <a:cs typeface="Arial"/>
                <a:sym typeface="Arial"/>
              </a:rPr>
              <a:t>Each cart object has the details- id, createdDate, product, user and quantity.</a:t>
            </a:r>
            <a:endParaRPr>
              <a:solidFill>
                <a:srgbClr val="424242"/>
              </a:solidFill>
              <a:latin typeface="Arial"/>
              <a:ea typeface="Arial"/>
              <a:cs typeface="Arial"/>
              <a:sym typeface="Arial"/>
            </a:endParaRPr>
          </a:p>
          <a:p>
            <a:pPr indent="-152400" lvl="0" marL="177800" rtl="0" algn="l">
              <a:lnSpc>
                <a:spcPct val="90000"/>
              </a:lnSpc>
              <a:spcBef>
                <a:spcPts val="800"/>
              </a:spcBef>
              <a:spcAft>
                <a:spcPts val="0"/>
              </a:spcAft>
              <a:buClr>
                <a:srgbClr val="424242"/>
              </a:buClr>
              <a:buSzPts val="1400"/>
              <a:buChar char="•"/>
            </a:pPr>
            <a:r>
              <a:rPr b="1" lang="en">
                <a:solidFill>
                  <a:srgbClr val="424242"/>
                </a:solidFill>
                <a:latin typeface="Arial"/>
                <a:ea typeface="Arial"/>
                <a:cs typeface="Arial"/>
                <a:sym typeface="Arial"/>
              </a:rPr>
              <a:t>WishList: </a:t>
            </a:r>
            <a:r>
              <a:rPr lang="en">
                <a:solidFill>
                  <a:srgbClr val="424242"/>
                </a:solidFill>
                <a:latin typeface="Arial"/>
                <a:ea typeface="Arial"/>
                <a:cs typeface="Arial"/>
                <a:sym typeface="Arial"/>
              </a:rPr>
              <a:t>The wishlist has the values- id, user, createdDate and product.</a:t>
            </a:r>
            <a:endParaRPr>
              <a:solidFill>
                <a:srgbClr val="424242"/>
              </a:solidFill>
              <a:latin typeface="Arial"/>
              <a:ea typeface="Arial"/>
              <a:cs typeface="Arial"/>
              <a:sym typeface="Arial"/>
            </a:endParaRPr>
          </a:p>
          <a:p>
            <a:pPr indent="0" lvl="0" marL="0" rtl="0" algn="l">
              <a:lnSpc>
                <a:spcPct val="90000"/>
              </a:lnSpc>
              <a:spcBef>
                <a:spcPts val="800"/>
              </a:spcBef>
              <a:spcAft>
                <a:spcPts val="0"/>
              </a:spcAft>
              <a:buNone/>
            </a:pPr>
            <a:r>
              <a:t/>
            </a:r>
            <a:endParaRPr b="0" i="0">
              <a:solidFill>
                <a:srgbClr val="FF0F49"/>
              </a:solidFill>
              <a:latin typeface="Arial"/>
              <a:ea typeface="Arial"/>
              <a:cs typeface="Arial"/>
              <a:sym typeface="Arial"/>
            </a:endParaRPr>
          </a:p>
        </p:txBody>
      </p:sp>
      <p:sp>
        <p:nvSpPr>
          <p:cNvPr id="199" name="Google Shape;199;p36"/>
          <p:cNvSpPr txBox="1"/>
          <p:nvPr>
            <p:ph idx="3" type="body"/>
          </p:nvPr>
        </p:nvSpPr>
        <p:spPr>
          <a:xfrm>
            <a:off x="5683398" y="4991100"/>
            <a:ext cx="2905200" cy="172200"/>
          </a:xfrm>
          <a:prstGeom prst="rect">
            <a:avLst/>
          </a:prstGeom>
          <a:noFill/>
          <a:ln>
            <a:noFill/>
          </a:ln>
        </p:spPr>
        <p:txBody>
          <a:bodyPr anchorCtr="0" anchor="b" bIns="34275" lIns="68575" spcFirstLastPara="1" rIns="68575" wrap="square" tIns="34275">
            <a:normAutofit fontScale="85000" lnSpcReduction="20000"/>
          </a:bodyPr>
          <a:lstStyle/>
          <a:p>
            <a:pPr indent="0" lvl="0" marL="0" rtl="0" algn="r">
              <a:lnSpc>
                <a:spcPct val="90000"/>
              </a:lnSpc>
              <a:spcBef>
                <a:spcPts val="0"/>
              </a:spcBef>
              <a:spcAft>
                <a:spcPts val="0"/>
              </a:spcAft>
              <a:buSzPct val="100000"/>
              <a:buNone/>
            </a:pPr>
            <a:r>
              <a:t/>
            </a:r>
            <a:endParaRPr/>
          </a:p>
        </p:txBody>
      </p:sp>
      <p:sp>
        <p:nvSpPr>
          <p:cNvPr id="200" name="Google Shape;200;p36"/>
          <p:cNvSpPr txBox="1"/>
          <p:nvPr>
            <p:ph type="title"/>
          </p:nvPr>
        </p:nvSpPr>
        <p:spPr>
          <a:xfrm>
            <a:off x="692224" y="552818"/>
            <a:ext cx="7812900" cy="390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i="1" lang="en">
                <a:solidFill>
                  <a:srgbClr val="0B5394"/>
                </a:solidFill>
              </a:rPr>
              <a:t>Classes</a:t>
            </a:r>
            <a:endParaRPr i="1">
              <a:solidFill>
                <a:srgbClr val="0B539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anta Clara Powerpoint 1">
      <a:dk1>
        <a:srgbClr val="000000"/>
      </a:dk1>
      <a:lt1>
        <a:srgbClr val="FFFFFF"/>
      </a:lt1>
      <a:dk2>
        <a:srgbClr val="44546A"/>
      </a:dk2>
      <a:lt2>
        <a:srgbClr val="E7E6E6"/>
      </a:lt2>
      <a:accent1>
        <a:srgbClr val="596641"/>
      </a:accent1>
      <a:accent2>
        <a:srgbClr val="495764"/>
      </a:accent2>
      <a:accent3>
        <a:srgbClr val="71001B"/>
      </a:accent3>
      <a:accent4>
        <a:srgbClr val="FFC000"/>
      </a:accent4>
      <a:accent5>
        <a:srgbClr val="9D9B7B"/>
      </a:accent5>
      <a:accent6>
        <a:srgbClr val="759C9A"/>
      </a:accent6>
      <a:hlink>
        <a:srgbClr val="9E1B32"/>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